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x-e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9" r:id="rId4"/>
    <p:sldId id="258" r:id="rId5"/>
    <p:sldId id="269" r:id="rId6"/>
    <p:sldId id="319" r:id="rId7"/>
    <p:sldId id="318" r:id="rId8"/>
    <p:sldId id="312" r:id="rId9"/>
    <p:sldId id="314" r:id="rId10"/>
    <p:sldId id="316" r:id="rId11"/>
    <p:sldId id="31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rtevant, Olive J." initials="SOJ" lastIdx="0" clrIdx="0">
    <p:extLst>
      <p:ext uri="{19B8F6BF-5375-455C-9EA6-DF929625EA0E}">
        <p15:presenceInfo xmlns:p15="http://schemas.microsoft.com/office/powerpoint/2012/main" userId="S::olive_sturtevant@dfci.harvard.edu::e0688402-d584-4f20-af55-22a4155831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6" autoAdjust="0"/>
    <p:restoredTop sz="94660"/>
  </p:normalViewPr>
  <p:slideViewPr>
    <p:cSldViewPr snapToGrid="0">
      <p:cViewPr varScale="1">
        <p:scale>
          <a:sx n="98" d="100"/>
          <a:sy n="98" d="100"/>
        </p:scale>
        <p:origin x="102"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B90BF9-7EE8-489B-AFDE-DFC570C800B6}"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5F5E24-5716-49BA-9035-8B67535C33D5}" type="slidenum">
              <a:rPr lang="en-US" smtClean="0"/>
              <a:t>‹#›</a:t>
            </a:fld>
            <a:endParaRPr lang="en-US"/>
          </a:p>
        </p:txBody>
      </p:sp>
    </p:spTree>
    <p:extLst>
      <p:ext uri="{BB962C8B-B14F-4D97-AF65-F5344CB8AC3E}">
        <p14:creationId xmlns:p14="http://schemas.microsoft.com/office/powerpoint/2010/main" val="294107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often reviewed and what impact.  Actual vs potential harm and how communicated to clinical team.</a:t>
            </a:r>
          </a:p>
          <a:p>
            <a:r>
              <a:rPr lang="en-US" dirty="0"/>
              <a:t>Sterility needs horizontal axis label and be ready to explain marrows &gt;15% - can highlight how informed donor services QA product.  And I thought marrows were &lt;25%.</a:t>
            </a:r>
          </a:p>
          <a:p>
            <a:r>
              <a:rPr lang="en-US" dirty="0"/>
              <a:t>Recent review of “expected” viabilities</a:t>
            </a:r>
          </a:p>
          <a:p>
            <a:r>
              <a:rPr lang="en-US" dirty="0"/>
              <a:t>For adverse reactions comment on availability of Med Director, process for working up and minimal clinically significant.</a:t>
            </a:r>
          </a:p>
          <a:p>
            <a:r>
              <a:rPr lang="en-US" dirty="0"/>
              <a:t>Expected vs unexpected</a:t>
            </a:r>
          </a:p>
        </p:txBody>
      </p:sp>
      <p:sp>
        <p:nvSpPr>
          <p:cNvPr id="4" name="Slide Number Placeholder 3"/>
          <p:cNvSpPr>
            <a:spLocks noGrp="1"/>
          </p:cNvSpPr>
          <p:nvPr>
            <p:ph type="sldNum" sz="quarter" idx="5"/>
          </p:nvPr>
        </p:nvSpPr>
        <p:spPr/>
        <p:txBody>
          <a:bodyPr/>
          <a:lstStyle/>
          <a:p>
            <a:fld id="{08AE4CC7-874F-435D-A91D-594518ABC50F}" type="slidenum">
              <a:rPr lang="en-US" smtClean="0"/>
              <a:t>5</a:t>
            </a:fld>
            <a:endParaRPr lang="en-US"/>
          </a:p>
        </p:txBody>
      </p:sp>
    </p:spTree>
    <p:extLst>
      <p:ext uri="{BB962C8B-B14F-4D97-AF65-F5344CB8AC3E}">
        <p14:creationId xmlns:p14="http://schemas.microsoft.com/office/powerpoint/2010/main" val="279145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E4CC7-874F-435D-A91D-594518ABC50F}" type="slidenum">
              <a:rPr lang="en-US" smtClean="0"/>
              <a:t>11</a:t>
            </a:fld>
            <a:endParaRPr lang="en-US"/>
          </a:p>
        </p:txBody>
      </p:sp>
    </p:spTree>
    <p:extLst>
      <p:ext uri="{BB962C8B-B14F-4D97-AF65-F5344CB8AC3E}">
        <p14:creationId xmlns:p14="http://schemas.microsoft.com/office/powerpoint/2010/main" val="1948407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99C8-A80A-4C6D-8847-CB61954284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2EB6F8-64E2-454C-9DAD-9D6F17A5C7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174D73-3B86-4656-B92A-D8EC0820A61F}"/>
              </a:ext>
            </a:extLst>
          </p:cNvPr>
          <p:cNvSpPr>
            <a:spLocks noGrp="1"/>
          </p:cNvSpPr>
          <p:nvPr>
            <p:ph type="dt" sz="half" idx="10"/>
          </p:nvPr>
        </p:nvSpPr>
        <p:spPr/>
        <p:txBody>
          <a:bodyPr/>
          <a:lstStyle/>
          <a:p>
            <a:fld id="{4315B220-AFD4-4E34-AA05-3E47B3E172E4}" type="datetimeFigureOut">
              <a:rPr lang="en-US" smtClean="0"/>
              <a:t>8/9/2019</a:t>
            </a:fld>
            <a:endParaRPr lang="en-US"/>
          </a:p>
        </p:txBody>
      </p:sp>
      <p:sp>
        <p:nvSpPr>
          <p:cNvPr id="5" name="Footer Placeholder 4">
            <a:extLst>
              <a:ext uri="{FF2B5EF4-FFF2-40B4-BE49-F238E27FC236}">
                <a16:creationId xmlns:a16="http://schemas.microsoft.com/office/drawing/2014/main" id="{97039469-F42F-429C-BE9F-6E58B1859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3D814-9366-42D5-BF9A-9B053486875E}"/>
              </a:ext>
            </a:extLst>
          </p:cNvPr>
          <p:cNvSpPr>
            <a:spLocks noGrp="1"/>
          </p:cNvSpPr>
          <p:nvPr>
            <p:ph type="sldNum" sz="quarter" idx="12"/>
          </p:nvPr>
        </p:nvSpPr>
        <p:spPr/>
        <p:txBody>
          <a:bodyPr/>
          <a:lstStyle/>
          <a:p>
            <a:fld id="{4AD5B3D7-5E77-4693-ADCA-BB61966BA43B}" type="slidenum">
              <a:rPr lang="en-US" smtClean="0"/>
              <a:t>‹#›</a:t>
            </a:fld>
            <a:endParaRPr lang="en-US"/>
          </a:p>
        </p:txBody>
      </p:sp>
    </p:spTree>
    <p:extLst>
      <p:ext uri="{BB962C8B-B14F-4D97-AF65-F5344CB8AC3E}">
        <p14:creationId xmlns:p14="http://schemas.microsoft.com/office/powerpoint/2010/main" val="72267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030F-A77A-439E-A250-3B90CECA59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2EE914-EE40-4629-B481-8BD377CFFB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C1951-4C16-492D-A389-532EB68A8B02}"/>
              </a:ext>
            </a:extLst>
          </p:cNvPr>
          <p:cNvSpPr>
            <a:spLocks noGrp="1"/>
          </p:cNvSpPr>
          <p:nvPr>
            <p:ph type="dt" sz="half" idx="10"/>
          </p:nvPr>
        </p:nvSpPr>
        <p:spPr/>
        <p:txBody>
          <a:bodyPr/>
          <a:lstStyle/>
          <a:p>
            <a:fld id="{4315B220-AFD4-4E34-AA05-3E47B3E172E4}" type="datetimeFigureOut">
              <a:rPr lang="en-US" smtClean="0"/>
              <a:t>8/9/2019</a:t>
            </a:fld>
            <a:endParaRPr lang="en-US"/>
          </a:p>
        </p:txBody>
      </p:sp>
      <p:sp>
        <p:nvSpPr>
          <p:cNvPr id="5" name="Footer Placeholder 4">
            <a:extLst>
              <a:ext uri="{FF2B5EF4-FFF2-40B4-BE49-F238E27FC236}">
                <a16:creationId xmlns:a16="http://schemas.microsoft.com/office/drawing/2014/main" id="{30B71E3D-BA5A-48CB-89DD-E784196B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CD914-2873-4814-8496-FD31FE530351}"/>
              </a:ext>
            </a:extLst>
          </p:cNvPr>
          <p:cNvSpPr>
            <a:spLocks noGrp="1"/>
          </p:cNvSpPr>
          <p:nvPr>
            <p:ph type="sldNum" sz="quarter" idx="12"/>
          </p:nvPr>
        </p:nvSpPr>
        <p:spPr/>
        <p:txBody>
          <a:bodyPr/>
          <a:lstStyle/>
          <a:p>
            <a:fld id="{4AD5B3D7-5E77-4693-ADCA-BB61966BA43B}" type="slidenum">
              <a:rPr lang="en-US" smtClean="0"/>
              <a:t>‹#›</a:t>
            </a:fld>
            <a:endParaRPr lang="en-US"/>
          </a:p>
        </p:txBody>
      </p:sp>
    </p:spTree>
    <p:extLst>
      <p:ext uri="{BB962C8B-B14F-4D97-AF65-F5344CB8AC3E}">
        <p14:creationId xmlns:p14="http://schemas.microsoft.com/office/powerpoint/2010/main" val="279434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95C55F-6F5C-4492-BBA4-C0D9BF8CFE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75DE6B-1E16-4FB6-AB06-1AD9C29F7E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3B77C-0CBF-4F35-A274-F443B6C6A7BF}"/>
              </a:ext>
            </a:extLst>
          </p:cNvPr>
          <p:cNvSpPr>
            <a:spLocks noGrp="1"/>
          </p:cNvSpPr>
          <p:nvPr>
            <p:ph type="dt" sz="half" idx="10"/>
          </p:nvPr>
        </p:nvSpPr>
        <p:spPr/>
        <p:txBody>
          <a:bodyPr/>
          <a:lstStyle/>
          <a:p>
            <a:fld id="{4315B220-AFD4-4E34-AA05-3E47B3E172E4}" type="datetimeFigureOut">
              <a:rPr lang="en-US" smtClean="0"/>
              <a:t>8/9/2019</a:t>
            </a:fld>
            <a:endParaRPr lang="en-US"/>
          </a:p>
        </p:txBody>
      </p:sp>
      <p:sp>
        <p:nvSpPr>
          <p:cNvPr id="5" name="Footer Placeholder 4">
            <a:extLst>
              <a:ext uri="{FF2B5EF4-FFF2-40B4-BE49-F238E27FC236}">
                <a16:creationId xmlns:a16="http://schemas.microsoft.com/office/drawing/2014/main" id="{D4E32819-3AF0-42BE-837E-65B7931EF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AD4CF-2EE2-4748-9517-A1AA9D5A5DC9}"/>
              </a:ext>
            </a:extLst>
          </p:cNvPr>
          <p:cNvSpPr>
            <a:spLocks noGrp="1"/>
          </p:cNvSpPr>
          <p:nvPr>
            <p:ph type="sldNum" sz="quarter" idx="12"/>
          </p:nvPr>
        </p:nvSpPr>
        <p:spPr/>
        <p:txBody>
          <a:bodyPr/>
          <a:lstStyle/>
          <a:p>
            <a:fld id="{4AD5B3D7-5E77-4693-ADCA-BB61966BA43B}" type="slidenum">
              <a:rPr lang="en-US" smtClean="0"/>
              <a:t>‹#›</a:t>
            </a:fld>
            <a:endParaRPr lang="en-US"/>
          </a:p>
        </p:txBody>
      </p:sp>
    </p:spTree>
    <p:extLst>
      <p:ext uri="{BB962C8B-B14F-4D97-AF65-F5344CB8AC3E}">
        <p14:creationId xmlns:p14="http://schemas.microsoft.com/office/powerpoint/2010/main" val="54876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E684-159E-4C9B-8B30-44951F16BC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395BE1-7A6F-41EC-AFF7-75E27FE29F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BDC2AE-4907-4567-8F31-E5BF8A742E40}"/>
              </a:ext>
            </a:extLst>
          </p:cNvPr>
          <p:cNvSpPr>
            <a:spLocks noGrp="1"/>
          </p:cNvSpPr>
          <p:nvPr>
            <p:ph type="dt" sz="half" idx="10"/>
          </p:nvPr>
        </p:nvSpPr>
        <p:spPr/>
        <p:txBody>
          <a:bodyPr/>
          <a:lstStyle/>
          <a:p>
            <a:fld id="{4315B220-AFD4-4E34-AA05-3E47B3E172E4}" type="datetimeFigureOut">
              <a:rPr lang="en-US" smtClean="0"/>
              <a:t>8/9/2019</a:t>
            </a:fld>
            <a:endParaRPr lang="en-US"/>
          </a:p>
        </p:txBody>
      </p:sp>
      <p:sp>
        <p:nvSpPr>
          <p:cNvPr id="5" name="Footer Placeholder 4">
            <a:extLst>
              <a:ext uri="{FF2B5EF4-FFF2-40B4-BE49-F238E27FC236}">
                <a16:creationId xmlns:a16="http://schemas.microsoft.com/office/drawing/2014/main" id="{5A3C58B9-02E8-41C4-8869-70DA07EA1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33B4E-90D9-4000-A896-03682A1B9A22}"/>
              </a:ext>
            </a:extLst>
          </p:cNvPr>
          <p:cNvSpPr>
            <a:spLocks noGrp="1"/>
          </p:cNvSpPr>
          <p:nvPr>
            <p:ph type="sldNum" sz="quarter" idx="12"/>
          </p:nvPr>
        </p:nvSpPr>
        <p:spPr/>
        <p:txBody>
          <a:bodyPr/>
          <a:lstStyle/>
          <a:p>
            <a:fld id="{4AD5B3D7-5E77-4693-ADCA-BB61966BA43B}" type="slidenum">
              <a:rPr lang="en-US" smtClean="0"/>
              <a:t>‹#›</a:t>
            </a:fld>
            <a:endParaRPr lang="en-US"/>
          </a:p>
        </p:txBody>
      </p:sp>
    </p:spTree>
    <p:extLst>
      <p:ext uri="{BB962C8B-B14F-4D97-AF65-F5344CB8AC3E}">
        <p14:creationId xmlns:p14="http://schemas.microsoft.com/office/powerpoint/2010/main" val="145124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6134A-718A-4073-8986-046EE80BC6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BA071-4169-4B58-B426-B2D644F472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25ED74-FEE7-4561-82E6-AA29EE2E4D93}"/>
              </a:ext>
            </a:extLst>
          </p:cNvPr>
          <p:cNvSpPr>
            <a:spLocks noGrp="1"/>
          </p:cNvSpPr>
          <p:nvPr>
            <p:ph type="dt" sz="half" idx="10"/>
          </p:nvPr>
        </p:nvSpPr>
        <p:spPr/>
        <p:txBody>
          <a:bodyPr/>
          <a:lstStyle/>
          <a:p>
            <a:fld id="{4315B220-AFD4-4E34-AA05-3E47B3E172E4}" type="datetimeFigureOut">
              <a:rPr lang="en-US" smtClean="0"/>
              <a:t>8/9/2019</a:t>
            </a:fld>
            <a:endParaRPr lang="en-US"/>
          </a:p>
        </p:txBody>
      </p:sp>
      <p:sp>
        <p:nvSpPr>
          <p:cNvPr id="5" name="Footer Placeholder 4">
            <a:extLst>
              <a:ext uri="{FF2B5EF4-FFF2-40B4-BE49-F238E27FC236}">
                <a16:creationId xmlns:a16="http://schemas.microsoft.com/office/drawing/2014/main" id="{35003649-8DC5-4D6D-9097-3E4818ECF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3756C-1D57-4DB0-9214-970BC85C2DFB}"/>
              </a:ext>
            </a:extLst>
          </p:cNvPr>
          <p:cNvSpPr>
            <a:spLocks noGrp="1"/>
          </p:cNvSpPr>
          <p:nvPr>
            <p:ph type="sldNum" sz="quarter" idx="12"/>
          </p:nvPr>
        </p:nvSpPr>
        <p:spPr/>
        <p:txBody>
          <a:bodyPr/>
          <a:lstStyle/>
          <a:p>
            <a:fld id="{4AD5B3D7-5E77-4693-ADCA-BB61966BA43B}" type="slidenum">
              <a:rPr lang="en-US" smtClean="0"/>
              <a:t>‹#›</a:t>
            </a:fld>
            <a:endParaRPr lang="en-US"/>
          </a:p>
        </p:txBody>
      </p:sp>
    </p:spTree>
    <p:extLst>
      <p:ext uri="{BB962C8B-B14F-4D97-AF65-F5344CB8AC3E}">
        <p14:creationId xmlns:p14="http://schemas.microsoft.com/office/powerpoint/2010/main" val="149113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96ED-8468-48CC-A852-DF6346ABD7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E5165D-7DB4-4572-A32F-988A5F068D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0E21D6-5684-4AE0-9B5B-24140BFB4C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FDBD7B-AF82-489D-858F-5BEDD81172DA}"/>
              </a:ext>
            </a:extLst>
          </p:cNvPr>
          <p:cNvSpPr>
            <a:spLocks noGrp="1"/>
          </p:cNvSpPr>
          <p:nvPr>
            <p:ph type="dt" sz="half" idx="10"/>
          </p:nvPr>
        </p:nvSpPr>
        <p:spPr/>
        <p:txBody>
          <a:bodyPr/>
          <a:lstStyle/>
          <a:p>
            <a:fld id="{4315B220-AFD4-4E34-AA05-3E47B3E172E4}" type="datetimeFigureOut">
              <a:rPr lang="en-US" smtClean="0"/>
              <a:t>8/9/2019</a:t>
            </a:fld>
            <a:endParaRPr lang="en-US"/>
          </a:p>
        </p:txBody>
      </p:sp>
      <p:sp>
        <p:nvSpPr>
          <p:cNvPr id="6" name="Footer Placeholder 5">
            <a:extLst>
              <a:ext uri="{FF2B5EF4-FFF2-40B4-BE49-F238E27FC236}">
                <a16:creationId xmlns:a16="http://schemas.microsoft.com/office/drawing/2014/main" id="{71789165-F4BC-4E65-AFE4-4311495353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490771-388E-490A-952A-B5AEEF8044DD}"/>
              </a:ext>
            </a:extLst>
          </p:cNvPr>
          <p:cNvSpPr>
            <a:spLocks noGrp="1"/>
          </p:cNvSpPr>
          <p:nvPr>
            <p:ph type="sldNum" sz="quarter" idx="12"/>
          </p:nvPr>
        </p:nvSpPr>
        <p:spPr/>
        <p:txBody>
          <a:bodyPr/>
          <a:lstStyle/>
          <a:p>
            <a:fld id="{4AD5B3D7-5E77-4693-ADCA-BB61966BA43B}" type="slidenum">
              <a:rPr lang="en-US" smtClean="0"/>
              <a:t>‹#›</a:t>
            </a:fld>
            <a:endParaRPr lang="en-US"/>
          </a:p>
        </p:txBody>
      </p:sp>
    </p:spTree>
    <p:extLst>
      <p:ext uri="{BB962C8B-B14F-4D97-AF65-F5344CB8AC3E}">
        <p14:creationId xmlns:p14="http://schemas.microsoft.com/office/powerpoint/2010/main" val="3962013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C9CC-D9FD-4E84-8335-752461542C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133040-88D9-4393-A4B5-885825E450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A7BDBA-9A79-43C7-A8A8-8BAA9B3310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C82A17-DAA3-4EE4-AA08-5EBBFE75C9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7F8A8E-C8ED-4840-A451-C1480075FA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C0C3AB-1E1D-45D9-A736-83731ABACE12}"/>
              </a:ext>
            </a:extLst>
          </p:cNvPr>
          <p:cNvSpPr>
            <a:spLocks noGrp="1"/>
          </p:cNvSpPr>
          <p:nvPr>
            <p:ph type="dt" sz="half" idx="10"/>
          </p:nvPr>
        </p:nvSpPr>
        <p:spPr/>
        <p:txBody>
          <a:bodyPr/>
          <a:lstStyle/>
          <a:p>
            <a:fld id="{4315B220-AFD4-4E34-AA05-3E47B3E172E4}" type="datetimeFigureOut">
              <a:rPr lang="en-US" smtClean="0"/>
              <a:t>8/9/2019</a:t>
            </a:fld>
            <a:endParaRPr lang="en-US"/>
          </a:p>
        </p:txBody>
      </p:sp>
      <p:sp>
        <p:nvSpPr>
          <p:cNvPr id="8" name="Footer Placeholder 7">
            <a:extLst>
              <a:ext uri="{FF2B5EF4-FFF2-40B4-BE49-F238E27FC236}">
                <a16:creationId xmlns:a16="http://schemas.microsoft.com/office/drawing/2014/main" id="{F6E8A62F-5C76-4C00-8BC5-5141E29658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EBA658-357B-4C7C-A74A-7A45266B0D3E}"/>
              </a:ext>
            </a:extLst>
          </p:cNvPr>
          <p:cNvSpPr>
            <a:spLocks noGrp="1"/>
          </p:cNvSpPr>
          <p:nvPr>
            <p:ph type="sldNum" sz="quarter" idx="12"/>
          </p:nvPr>
        </p:nvSpPr>
        <p:spPr/>
        <p:txBody>
          <a:bodyPr/>
          <a:lstStyle/>
          <a:p>
            <a:fld id="{4AD5B3D7-5E77-4693-ADCA-BB61966BA43B}" type="slidenum">
              <a:rPr lang="en-US" smtClean="0"/>
              <a:t>‹#›</a:t>
            </a:fld>
            <a:endParaRPr lang="en-US"/>
          </a:p>
        </p:txBody>
      </p:sp>
    </p:spTree>
    <p:extLst>
      <p:ext uri="{BB962C8B-B14F-4D97-AF65-F5344CB8AC3E}">
        <p14:creationId xmlns:p14="http://schemas.microsoft.com/office/powerpoint/2010/main" val="43484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00F0E-3DD1-4A78-9A16-AC58ADD003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9FBC27-7C59-4B1E-B530-35B6BFBB3225}"/>
              </a:ext>
            </a:extLst>
          </p:cNvPr>
          <p:cNvSpPr>
            <a:spLocks noGrp="1"/>
          </p:cNvSpPr>
          <p:nvPr>
            <p:ph type="dt" sz="half" idx="10"/>
          </p:nvPr>
        </p:nvSpPr>
        <p:spPr/>
        <p:txBody>
          <a:bodyPr/>
          <a:lstStyle/>
          <a:p>
            <a:fld id="{4315B220-AFD4-4E34-AA05-3E47B3E172E4}" type="datetimeFigureOut">
              <a:rPr lang="en-US" smtClean="0"/>
              <a:t>8/9/2019</a:t>
            </a:fld>
            <a:endParaRPr lang="en-US"/>
          </a:p>
        </p:txBody>
      </p:sp>
      <p:sp>
        <p:nvSpPr>
          <p:cNvPr id="4" name="Footer Placeholder 3">
            <a:extLst>
              <a:ext uri="{FF2B5EF4-FFF2-40B4-BE49-F238E27FC236}">
                <a16:creationId xmlns:a16="http://schemas.microsoft.com/office/drawing/2014/main" id="{44E1AB50-67B5-48DA-8911-4FF8AE55C4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9B0352-DF6C-4331-A6FA-68A0A85B49D1}"/>
              </a:ext>
            </a:extLst>
          </p:cNvPr>
          <p:cNvSpPr>
            <a:spLocks noGrp="1"/>
          </p:cNvSpPr>
          <p:nvPr>
            <p:ph type="sldNum" sz="quarter" idx="12"/>
          </p:nvPr>
        </p:nvSpPr>
        <p:spPr/>
        <p:txBody>
          <a:bodyPr/>
          <a:lstStyle/>
          <a:p>
            <a:fld id="{4AD5B3D7-5E77-4693-ADCA-BB61966BA43B}" type="slidenum">
              <a:rPr lang="en-US" smtClean="0"/>
              <a:t>‹#›</a:t>
            </a:fld>
            <a:endParaRPr lang="en-US"/>
          </a:p>
        </p:txBody>
      </p:sp>
    </p:spTree>
    <p:extLst>
      <p:ext uri="{BB962C8B-B14F-4D97-AF65-F5344CB8AC3E}">
        <p14:creationId xmlns:p14="http://schemas.microsoft.com/office/powerpoint/2010/main" val="266742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FE81B-5823-4598-BBB8-43C7639D496D}"/>
              </a:ext>
            </a:extLst>
          </p:cNvPr>
          <p:cNvSpPr>
            <a:spLocks noGrp="1"/>
          </p:cNvSpPr>
          <p:nvPr>
            <p:ph type="dt" sz="half" idx="10"/>
          </p:nvPr>
        </p:nvSpPr>
        <p:spPr/>
        <p:txBody>
          <a:bodyPr/>
          <a:lstStyle/>
          <a:p>
            <a:fld id="{4315B220-AFD4-4E34-AA05-3E47B3E172E4}" type="datetimeFigureOut">
              <a:rPr lang="en-US" smtClean="0"/>
              <a:t>8/9/2019</a:t>
            </a:fld>
            <a:endParaRPr lang="en-US"/>
          </a:p>
        </p:txBody>
      </p:sp>
      <p:sp>
        <p:nvSpPr>
          <p:cNvPr id="3" name="Footer Placeholder 2">
            <a:extLst>
              <a:ext uri="{FF2B5EF4-FFF2-40B4-BE49-F238E27FC236}">
                <a16:creationId xmlns:a16="http://schemas.microsoft.com/office/drawing/2014/main" id="{AEC7BFE1-2C44-4C16-A413-981E2036E7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2E9BE3-F1FF-4995-AE55-678830E0A06E}"/>
              </a:ext>
            </a:extLst>
          </p:cNvPr>
          <p:cNvSpPr>
            <a:spLocks noGrp="1"/>
          </p:cNvSpPr>
          <p:nvPr>
            <p:ph type="sldNum" sz="quarter" idx="12"/>
          </p:nvPr>
        </p:nvSpPr>
        <p:spPr/>
        <p:txBody>
          <a:bodyPr/>
          <a:lstStyle/>
          <a:p>
            <a:fld id="{4AD5B3D7-5E77-4693-ADCA-BB61966BA43B}" type="slidenum">
              <a:rPr lang="en-US" smtClean="0"/>
              <a:t>‹#›</a:t>
            </a:fld>
            <a:endParaRPr lang="en-US"/>
          </a:p>
        </p:txBody>
      </p:sp>
    </p:spTree>
    <p:extLst>
      <p:ext uri="{BB962C8B-B14F-4D97-AF65-F5344CB8AC3E}">
        <p14:creationId xmlns:p14="http://schemas.microsoft.com/office/powerpoint/2010/main" val="160458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E790-B326-4277-9E8C-8617F655B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B6C095-56A8-4210-B7D8-F5A109B809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C0D03B-B1CE-49E8-BCB2-8A7699F1F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B47C75-4D8A-4E26-9E49-211257DD58C6}"/>
              </a:ext>
            </a:extLst>
          </p:cNvPr>
          <p:cNvSpPr>
            <a:spLocks noGrp="1"/>
          </p:cNvSpPr>
          <p:nvPr>
            <p:ph type="dt" sz="half" idx="10"/>
          </p:nvPr>
        </p:nvSpPr>
        <p:spPr/>
        <p:txBody>
          <a:bodyPr/>
          <a:lstStyle/>
          <a:p>
            <a:fld id="{4315B220-AFD4-4E34-AA05-3E47B3E172E4}" type="datetimeFigureOut">
              <a:rPr lang="en-US" smtClean="0"/>
              <a:t>8/9/2019</a:t>
            </a:fld>
            <a:endParaRPr lang="en-US"/>
          </a:p>
        </p:txBody>
      </p:sp>
      <p:sp>
        <p:nvSpPr>
          <p:cNvPr id="6" name="Footer Placeholder 5">
            <a:extLst>
              <a:ext uri="{FF2B5EF4-FFF2-40B4-BE49-F238E27FC236}">
                <a16:creationId xmlns:a16="http://schemas.microsoft.com/office/drawing/2014/main" id="{0079299C-CF6E-4A97-ADBD-28BADAEFC3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3346A-951C-49C2-8D38-5DAB7DD2AB41}"/>
              </a:ext>
            </a:extLst>
          </p:cNvPr>
          <p:cNvSpPr>
            <a:spLocks noGrp="1"/>
          </p:cNvSpPr>
          <p:nvPr>
            <p:ph type="sldNum" sz="quarter" idx="12"/>
          </p:nvPr>
        </p:nvSpPr>
        <p:spPr/>
        <p:txBody>
          <a:bodyPr/>
          <a:lstStyle/>
          <a:p>
            <a:fld id="{4AD5B3D7-5E77-4693-ADCA-BB61966BA43B}" type="slidenum">
              <a:rPr lang="en-US" smtClean="0"/>
              <a:t>‹#›</a:t>
            </a:fld>
            <a:endParaRPr lang="en-US"/>
          </a:p>
        </p:txBody>
      </p:sp>
    </p:spTree>
    <p:extLst>
      <p:ext uri="{BB962C8B-B14F-4D97-AF65-F5344CB8AC3E}">
        <p14:creationId xmlns:p14="http://schemas.microsoft.com/office/powerpoint/2010/main" val="334543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7EC88-822A-478A-BA69-8C8D35B34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F8662C-9802-443E-9A2F-45DB013949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1ABB2F-6168-4890-9888-51533CBDF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7C88E4-562B-48EC-95CA-9C7304FAC66C}"/>
              </a:ext>
            </a:extLst>
          </p:cNvPr>
          <p:cNvSpPr>
            <a:spLocks noGrp="1"/>
          </p:cNvSpPr>
          <p:nvPr>
            <p:ph type="dt" sz="half" idx="10"/>
          </p:nvPr>
        </p:nvSpPr>
        <p:spPr/>
        <p:txBody>
          <a:bodyPr/>
          <a:lstStyle/>
          <a:p>
            <a:fld id="{4315B220-AFD4-4E34-AA05-3E47B3E172E4}" type="datetimeFigureOut">
              <a:rPr lang="en-US" smtClean="0"/>
              <a:t>8/9/2019</a:t>
            </a:fld>
            <a:endParaRPr lang="en-US"/>
          </a:p>
        </p:txBody>
      </p:sp>
      <p:sp>
        <p:nvSpPr>
          <p:cNvPr id="6" name="Footer Placeholder 5">
            <a:extLst>
              <a:ext uri="{FF2B5EF4-FFF2-40B4-BE49-F238E27FC236}">
                <a16:creationId xmlns:a16="http://schemas.microsoft.com/office/drawing/2014/main" id="{BED673A4-4EFE-4A31-953F-75FD005672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A81B7D-D7E4-476D-957B-5CD8E2B69C3D}"/>
              </a:ext>
            </a:extLst>
          </p:cNvPr>
          <p:cNvSpPr>
            <a:spLocks noGrp="1"/>
          </p:cNvSpPr>
          <p:nvPr>
            <p:ph type="sldNum" sz="quarter" idx="12"/>
          </p:nvPr>
        </p:nvSpPr>
        <p:spPr/>
        <p:txBody>
          <a:bodyPr/>
          <a:lstStyle/>
          <a:p>
            <a:fld id="{4AD5B3D7-5E77-4693-ADCA-BB61966BA43B}" type="slidenum">
              <a:rPr lang="en-US" smtClean="0"/>
              <a:t>‹#›</a:t>
            </a:fld>
            <a:endParaRPr lang="en-US"/>
          </a:p>
        </p:txBody>
      </p:sp>
    </p:spTree>
    <p:extLst>
      <p:ext uri="{BB962C8B-B14F-4D97-AF65-F5344CB8AC3E}">
        <p14:creationId xmlns:p14="http://schemas.microsoft.com/office/powerpoint/2010/main" val="386249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88ECC8-F985-4EF8-9C2A-52E4F28F4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86DE45-38E7-483E-8049-543151594B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47772-BE67-48A0-8AAB-C0281C23D3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5B220-AFD4-4E34-AA05-3E47B3E172E4}" type="datetimeFigureOut">
              <a:rPr lang="en-US" smtClean="0"/>
              <a:t>8/9/2019</a:t>
            </a:fld>
            <a:endParaRPr lang="en-US"/>
          </a:p>
        </p:txBody>
      </p:sp>
      <p:sp>
        <p:nvSpPr>
          <p:cNvPr id="5" name="Footer Placeholder 4">
            <a:extLst>
              <a:ext uri="{FF2B5EF4-FFF2-40B4-BE49-F238E27FC236}">
                <a16:creationId xmlns:a16="http://schemas.microsoft.com/office/drawing/2014/main" id="{E0E50ADA-1736-4A7F-AE59-95A6082876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2D8430-9309-4D3E-A095-A517E40ED3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5B3D7-5E77-4693-ADCA-BB61966BA43B}" type="slidenum">
              <a:rPr lang="en-US" smtClean="0"/>
              <a:t>‹#›</a:t>
            </a:fld>
            <a:endParaRPr lang="en-US"/>
          </a:p>
        </p:txBody>
      </p:sp>
    </p:spTree>
    <p:extLst>
      <p:ext uri="{BB962C8B-B14F-4D97-AF65-F5344CB8AC3E}">
        <p14:creationId xmlns:p14="http://schemas.microsoft.com/office/powerpoint/2010/main" val="4268602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A665249-B898-4A2D-883D-EF9504E8064B}"/>
              </a:ext>
            </a:extLst>
          </p:cNvPr>
          <p:cNvPicPr>
            <a:picLocks noChangeAspect="1"/>
          </p:cNvPicPr>
          <p:nvPr/>
        </p:nvPicPr>
        <p:blipFill rotWithShape="1">
          <a:blip r:embed="rId2">
            <a:alphaModFix amt="50000"/>
            <a:extLst/>
          </a:blip>
          <a:srcRect t="14163" b="8517"/>
          <a:stretch/>
        </p:blipFill>
        <p:spPr>
          <a:xfrm>
            <a:off x="20" y="1"/>
            <a:ext cx="12191980" cy="6857999"/>
          </a:xfrm>
          <a:prstGeom prst="rect">
            <a:avLst/>
          </a:prstGeom>
        </p:spPr>
      </p:pic>
      <p:sp>
        <p:nvSpPr>
          <p:cNvPr id="2" name="Title 1">
            <a:extLst>
              <a:ext uri="{FF2B5EF4-FFF2-40B4-BE49-F238E27FC236}">
                <a16:creationId xmlns:a16="http://schemas.microsoft.com/office/drawing/2014/main" id="{7BB5E369-6065-48EF-B262-0223848C1C7F}"/>
              </a:ext>
            </a:extLst>
          </p:cNvPr>
          <p:cNvSpPr>
            <a:spLocks noGrp="1"/>
          </p:cNvSpPr>
          <p:nvPr>
            <p:ph type="ctrTitle"/>
          </p:nvPr>
        </p:nvSpPr>
        <p:spPr>
          <a:xfrm>
            <a:off x="1524000" y="1122362"/>
            <a:ext cx="9144000" cy="2900518"/>
          </a:xfrm>
        </p:spPr>
        <p:txBody>
          <a:bodyPr>
            <a:normAutofit/>
          </a:bodyPr>
          <a:lstStyle/>
          <a:p>
            <a:r>
              <a:rPr lang="en-US" sz="5600" b="1">
                <a:solidFill>
                  <a:srgbClr val="FFFFFF"/>
                </a:solidFill>
              </a:rPr>
              <a:t>Dana Farber Cancer Institute</a:t>
            </a:r>
            <a:br>
              <a:rPr lang="en-US" sz="5600" b="1">
                <a:solidFill>
                  <a:srgbClr val="FFFFFF"/>
                </a:solidFill>
              </a:rPr>
            </a:br>
            <a:r>
              <a:rPr lang="en-US" sz="5600" b="1">
                <a:solidFill>
                  <a:srgbClr val="FFFFFF"/>
                </a:solidFill>
              </a:rPr>
              <a:t>Connell &amp; O’Reilly Families</a:t>
            </a:r>
            <a:br>
              <a:rPr lang="en-US" sz="5600" b="1">
                <a:solidFill>
                  <a:srgbClr val="FFFFFF"/>
                </a:solidFill>
              </a:rPr>
            </a:br>
            <a:r>
              <a:rPr lang="en-US" sz="5600" b="1">
                <a:solidFill>
                  <a:srgbClr val="FFFFFF"/>
                </a:solidFill>
              </a:rPr>
              <a:t>Cell Manipulation Core Facility</a:t>
            </a:r>
          </a:p>
        </p:txBody>
      </p:sp>
      <p:sp>
        <p:nvSpPr>
          <p:cNvPr id="3" name="Subtitle 2">
            <a:extLst>
              <a:ext uri="{FF2B5EF4-FFF2-40B4-BE49-F238E27FC236}">
                <a16:creationId xmlns:a16="http://schemas.microsoft.com/office/drawing/2014/main" id="{8CF15FCF-76FA-43B9-8F55-209CF9B88B4D}"/>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450 Brookline Ave, Smith 11&amp;12</a:t>
            </a:r>
          </a:p>
          <a:p>
            <a:r>
              <a:rPr lang="en-US">
                <a:solidFill>
                  <a:srgbClr val="FFFFFF"/>
                </a:solidFill>
              </a:rPr>
              <a:t>Boston, Ma. 02215</a:t>
            </a:r>
          </a:p>
        </p:txBody>
      </p:sp>
    </p:spTree>
    <p:extLst>
      <p:ext uri="{BB962C8B-B14F-4D97-AF65-F5344CB8AC3E}">
        <p14:creationId xmlns:p14="http://schemas.microsoft.com/office/powerpoint/2010/main" val="35214146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D1A61A-11D6-4F8F-93F7-FF3188FB4277}"/>
              </a:ext>
            </a:extLst>
          </p:cNvPr>
          <p:cNvSpPr>
            <a:spLocks noGrp="1"/>
          </p:cNvSpPr>
          <p:nvPr>
            <p:ph type="title"/>
          </p:nvPr>
        </p:nvSpPr>
        <p:spPr>
          <a:xfrm>
            <a:off x="1635293" y="228601"/>
            <a:ext cx="8650705" cy="437225"/>
          </a:xfrm>
        </p:spPr>
        <p:txBody>
          <a:bodyPr>
            <a:noAutofit/>
          </a:bodyPr>
          <a:lstStyle/>
          <a:p>
            <a:r>
              <a:rPr lang="en-US" sz="3200" b="1" dirty="0"/>
              <a:t>Quality Initiative #2 – Improved Communication</a:t>
            </a:r>
          </a:p>
        </p:txBody>
      </p:sp>
      <p:sp>
        <p:nvSpPr>
          <p:cNvPr id="5" name="Content Placeholder 4">
            <a:extLst>
              <a:ext uri="{FF2B5EF4-FFF2-40B4-BE49-F238E27FC236}">
                <a16:creationId xmlns:a16="http://schemas.microsoft.com/office/drawing/2014/main" id="{48411F73-73C6-4CAA-BAA8-2F3C34D406FB}"/>
              </a:ext>
            </a:extLst>
          </p:cNvPr>
          <p:cNvSpPr>
            <a:spLocks noGrp="1"/>
          </p:cNvSpPr>
          <p:nvPr>
            <p:ph idx="1"/>
          </p:nvPr>
        </p:nvSpPr>
        <p:spPr>
          <a:xfrm>
            <a:off x="250001" y="751248"/>
            <a:ext cx="7861162" cy="6106752"/>
          </a:xfrm>
        </p:spPr>
        <p:txBody>
          <a:bodyPr>
            <a:normAutofit fontScale="70000" lnSpcReduction="20000"/>
          </a:bodyPr>
          <a:lstStyle/>
          <a:p>
            <a:pPr marL="0" indent="0">
              <a:buNone/>
            </a:pPr>
            <a:r>
              <a:rPr lang="en-US" b="1" dirty="0"/>
              <a:t>Problem</a:t>
            </a:r>
            <a:r>
              <a:rPr lang="en-US" sz="2300" dirty="0"/>
              <a:t>: </a:t>
            </a:r>
            <a:r>
              <a:rPr lang="en-US" sz="2600" dirty="0"/>
              <a:t>Scheduling with CMCF cumbersome.  Product results and infusion timing not visible to MDs and nurses except via manual entries and unverified emails.</a:t>
            </a:r>
          </a:p>
          <a:p>
            <a:pPr marL="0" indent="0">
              <a:buNone/>
            </a:pPr>
            <a:endParaRPr lang="en-US" sz="2900" b="1" dirty="0"/>
          </a:p>
          <a:p>
            <a:pPr marL="0" indent="0">
              <a:buNone/>
            </a:pPr>
            <a:r>
              <a:rPr lang="en-US" sz="2900" b="1" dirty="0"/>
              <a:t>Team Participants: </a:t>
            </a:r>
            <a:r>
              <a:rPr lang="en-US" sz="2600" b="1" dirty="0"/>
              <a:t>CMCF staff, Olive Sturtevant, Josh Geary, Eric Hubbard, Philip Brzezinski</a:t>
            </a:r>
            <a:endParaRPr lang="en-US" sz="2600" dirty="0"/>
          </a:p>
          <a:p>
            <a:pPr marL="0" indent="0">
              <a:buNone/>
            </a:pPr>
            <a:endParaRPr lang="en-US" sz="900" dirty="0"/>
          </a:p>
          <a:p>
            <a:pPr marL="0" indent="0">
              <a:buNone/>
            </a:pPr>
            <a:r>
              <a:rPr lang="en-US" sz="2900" b="1" dirty="0"/>
              <a:t>Goal: </a:t>
            </a:r>
            <a:r>
              <a:rPr lang="en-US" sz="2600" dirty="0"/>
              <a:t> </a:t>
            </a:r>
            <a:r>
              <a:rPr lang="en-US" sz="2900" dirty="0"/>
              <a:t>Improve efficiency of communication and </a:t>
            </a:r>
          </a:p>
          <a:p>
            <a:pPr marL="0" indent="0">
              <a:buNone/>
            </a:pPr>
            <a:r>
              <a:rPr lang="en-US" sz="2900" dirty="0"/>
              <a:t>eliminate patient delays and unnecessary meds/procedures</a:t>
            </a:r>
          </a:p>
          <a:p>
            <a:pPr marL="0" indent="0">
              <a:buNone/>
            </a:pPr>
            <a:r>
              <a:rPr lang="en-US" sz="1100" dirty="0"/>
              <a:t>	</a:t>
            </a:r>
            <a:endParaRPr lang="en-US" sz="700" dirty="0"/>
          </a:p>
          <a:p>
            <a:pPr marL="0" indent="0">
              <a:buNone/>
            </a:pPr>
            <a:r>
              <a:rPr lang="en-US" sz="2900" b="1" dirty="0"/>
              <a:t>Steps:</a:t>
            </a:r>
            <a:r>
              <a:rPr lang="en-US" sz="2600" dirty="0"/>
              <a:t> 	Eceptionist scheduling system - years</a:t>
            </a:r>
          </a:p>
          <a:p>
            <a:pPr marL="0" indent="0">
              <a:buNone/>
            </a:pPr>
            <a:r>
              <a:rPr lang="en-US" sz="2600" dirty="0"/>
              <a:t>	EPIC reporting modification - months</a:t>
            </a:r>
          </a:p>
          <a:p>
            <a:pPr marL="0" indent="0">
              <a:buNone/>
            </a:pPr>
            <a:r>
              <a:rPr lang="en-US" sz="2600" dirty="0"/>
              <a:t>	Email distribution lists – weeks</a:t>
            </a:r>
          </a:p>
          <a:p>
            <a:pPr marL="0" indent="0">
              <a:buNone/>
            </a:pPr>
            <a:r>
              <a:rPr lang="en-US" sz="2900" b="1" dirty="0"/>
              <a:t>Results: </a:t>
            </a:r>
          </a:p>
          <a:p>
            <a:pPr marL="285750" indent="-285750"/>
            <a:r>
              <a:rPr lang="en-US" dirty="0"/>
              <a:t>Automated scheduling by donor services and clinical trial teams</a:t>
            </a:r>
          </a:p>
          <a:p>
            <a:pPr marL="742950" lvl="1" indent="-285750"/>
            <a:r>
              <a:rPr lang="en-US" dirty="0"/>
              <a:t>Fewer “last minute additions” which stress system</a:t>
            </a:r>
          </a:p>
          <a:p>
            <a:pPr marL="285750" indent="-285750"/>
            <a:r>
              <a:rPr lang="en-US" dirty="0"/>
              <a:t>Immediate visibility of stem cell counts  </a:t>
            </a:r>
          </a:p>
          <a:p>
            <a:pPr marL="742950" lvl="1" indent="-285750"/>
            <a:r>
              <a:rPr lang="en-US" dirty="0"/>
              <a:t>Reduce need for extra boosting agents and collections</a:t>
            </a:r>
          </a:p>
          <a:p>
            <a:pPr marL="285750" indent="-285750"/>
            <a:r>
              <a:rPr lang="en-US" dirty="0"/>
              <a:t>One verified data entry step, results sent to templated emails reaching apheresis centers (Kraft and Children’s), relevant  clinicians, donor services, clinical QA all informed at once</a:t>
            </a:r>
          </a:p>
          <a:p>
            <a:pPr marL="0" indent="0">
              <a:buNone/>
            </a:pPr>
            <a:endParaRPr lang="en-US" sz="2600" dirty="0"/>
          </a:p>
          <a:p>
            <a:pPr marL="0" indent="0">
              <a:buNone/>
            </a:pPr>
            <a:endParaRPr lang="en-US" sz="300" dirty="0"/>
          </a:p>
          <a:p>
            <a:pPr marL="0" indent="0">
              <a:buNone/>
            </a:pPr>
            <a:endParaRPr lang="en-US" sz="100" dirty="0"/>
          </a:p>
        </p:txBody>
      </p:sp>
      <p:pic>
        <p:nvPicPr>
          <p:cNvPr id="3" name="Picture 2">
            <a:extLst>
              <a:ext uri="{FF2B5EF4-FFF2-40B4-BE49-F238E27FC236}">
                <a16:creationId xmlns:a16="http://schemas.microsoft.com/office/drawing/2014/main" id="{955F10E0-573B-4493-9FF7-30682E7361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851" t="26902" r="10394" b="1"/>
          <a:stretch/>
        </p:blipFill>
        <p:spPr>
          <a:xfrm>
            <a:off x="8111163" y="4270592"/>
            <a:ext cx="3830836" cy="2280985"/>
          </a:xfrm>
          <a:prstGeom prst="rect">
            <a:avLst/>
          </a:prstGeom>
        </p:spPr>
      </p:pic>
      <p:sp>
        <p:nvSpPr>
          <p:cNvPr id="8" name="TextBox 7">
            <a:extLst>
              <a:ext uri="{FF2B5EF4-FFF2-40B4-BE49-F238E27FC236}">
                <a16:creationId xmlns:a16="http://schemas.microsoft.com/office/drawing/2014/main" id="{3253ACBC-4D4D-47E8-AACD-6E1A6C9AAA70}"/>
              </a:ext>
            </a:extLst>
          </p:cNvPr>
          <p:cNvSpPr txBox="1"/>
          <p:nvPr/>
        </p:nvSpPr>
        <p:spPr>
          <a:xfrm>
            <a:off x="74904" y="4925006"/>
            <a:ext cx="7522161" cy="369332"/>
          </a:xfrm>
          <a:prstGeom prst="rect">
            <a:avLst/>
          </a:prstGeom>
          <a:noFill/>
        </p:spPr>
        <p:txBody>
          <a:bodyPr wrap="square" rtlCol="0">
            <a:spAutoFit/>
          </a:bodyPr>
          <a:lstStyle/>
          <a:p>
            <a:endParaRPr lang="en-US" dirty="0">
              <a:solidFill>
                <a:schemeClr val="tx1">
                  <a:lumMod val="65000"/>
                  <a:lumOff val="35000"/>
                </a:schemeClr>
              </a:solidFill>
            </a:endParaRPr>
          </a:p>
        </p:txBody>
      </p:sp>
      <p:pic>
        <p:nvPicPr>
          <p:cNvPr id="9" name="Picture 8">
            <a:extLst>
              <a:ext uri="{FF2B5EF4-FFF2-40B4-BE49-F238E27FC236}">
                <a16:creationId xmlns:a16="http://schemas.microsoft.com/office/drawing/2014/main" id="{14B21AF6-DA6E-4C04-B3F3-BE3F8AA06300}"/>
              </a:ext>
            </a:extLst>
          </p:cNvPr>
          <p:cNvPicPr>
            <a:picLocks noChangeAspect="1"/>
          </p:cNvPicPr>
          <p:nvPr/>
        </p:nvPicPr>
        <p:blipFill rotWithShape="1">
          <a:blip r:embed="rId3"/>
          <a:srcRect t="4563" r="56011" b="35293"/>
          <a:stretch/>
        </p:blipFill>
        <p:spPr>
          <a:xfrm>
            <a:off x="7743217" y="1329126"/>
            <a:ext cx="4198782" cy="2768495"/>
          </a:xfrm>
          <a:prstGeom prst="rect">
            <a:avLst/>
          </a:prstGeom>
        </p:spPr>
      </p:pic>
    </p:spTree>
    <p:extLst>
      <p:ext uri="{BB962C8B-B14F-4D97-AF65-F5344CB8AC3E}">
        <p14:creationId xmlns:p14="http://schemas.microsoft.com/office/powerpoint/2010/main" val="2959556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D1A61A-11D6-4F8F-93F7-FF3188FB4277}"/>
              </a:ext>
            </a:extLst>
          </p:cNvPr>
          <p:cNvSpPr>
            <a:spLocks noGrp="1"/>
          </p:cNvSpPr>
          <p:nvPr>
            <p:ph type="title"/>
          </p:nvPr>
        </p:nvSpPr>
        <p:spPr>
          <a:xfrm>
            <a:off x="1635293" y="228601"/>
            <a:ext cx="8650705" cy="437225"/>
          </a:xfrm>
        </p:spPr>
        <p:txBody>
          <a:bodyPr>
            <a:noAutofit/>
          </a:bodyPr>
          <a:lstStyle/>
          <a:p>
            <a:pPr algn="ctr"/>
            <a:r>
              <a:rPr lang="en-US" sz="3200" b="1" dirty="0"/>
              <a:t>Quality Initiative #3 – Stem Cell Enumeration</a:t>
            </a:r>
          </a:p>
        </p:txBody>
      </p:sp>
      <p:sp>
        <p:nvSpPr>
          <p:cNvPr id="5" name="Content Placeholder 4">
            <a:extLst>
              <a:ext uri="{FF2B5EF4-FFF2-40B4-BE49-F238E27FC236}">
                <a16:creationId xmlns:a16="http://schemas.microsoft.com/office/drawing/2014/main" id="{48411F73-73C6-4CAA-BAA8-2F3C34D406FB}"/>
              </a:ext>
            </a:extLst>
          </p:cNvPr>
          <p:cNvSpPr>
            <a:spLocks noGrp="1"/>
          </p:cNvSpPr>
          <p:nvPr>
            <p:ph idx="1"/>
          </p:nvPr>
        </p:nvSpPr>
        <p:spPr>
          <a:xfrm>
            <a:off x="243191" y="751248"/>
            <a:ext cx="11828833" cy="4087453"/>
          </a:xfrm>
        </p:spPr>
        <p:txBody>
          <a:bodyPr>
            <a:noAutofit/>
          </a:bodyPr>
          <a:lstStyle/>
          <a:p>
            <a:pPr marL="0" indent="0">
              <a:buNone/>
            </a:pPr>
            <a:r>
              <a:rPr lang="en-US" sz="1800" b="1" dirty="0"/>
              <a:t>Problem</a:t>
            </a:r>
            <a:r>
              <a:rPr lang="en-US" sz="1800" dirty="0"/>
              <a:t>: </a:t>
            </a:r>
            <a:r>
              <a:rPr lang="en-US" sz="1800" u="sng" dirty="0"/>
              <a:t>&gt;</a:t>
            </a:r>
            <a:r>
              <a:rPr lang="en-US" sz="1800" dirty="0"/>
              <a:t>2 hour for definitive stem cell counts =&gt; patient waiting, wasted Kraft time and resources versus unnecessary collections for poor quality products</a:t>
            </a:r>
          </a:p>
          <a:p>
            <a:pPr marL="0" indent="0">
              <a:buNone/>
            </a:pPr>
            <a:r>
              <a:rPr lang="en-US" sz="1800" b="1" dirty="0"/>
              <a:t>Team Participants: CMCF staff, Renee Maxwell</a:t>
            </a:r>
            <a:endParaRPr lang="en-US" sz="1800" dirty="0"/>
          </a:p>
          <a:p>
            <a:pPr marL="0" indent="0">
              <a:buNone/>
            </a:pPr>
            <a:r>
              <a:rPr lang="en-US" sz="1800" b="1" dirty="0"/>
              <a:t>Goal: </a:t>
            </a:r>
            <a:r>
              <a:rPr lang="en-US" sz="1800" dirty="0"/>
              <a:t> Implement early surrogate stem cell readout of &lt;30 mins</a:t>
            </a:r>
          </a:p>
          <a:p>
            <a:pPr marL="0" indent="0">
              <a:buNone/>
            </a:pPr>
            <a:r>
              <a:rPr lang="en-US" sz="1800" b="1" dirty="0"/>
              <a:t>Steps:</a:t>
            </a:r>
            <a:r>
              <a:rPr lang="en-US" sz="1800" dirty="0"/>
              <a:t> Establish correlations (Sysmex vs Flow cytometry)</a:t>
            </a:r>
          </a:p>
          <a:p>
            <a:pPr marL="0" indent="0">
              <a:buNone/>
            </a:pPr>
            <a:r>
              <a:rPr lang="en-US" sz="1800" dirty="0"/>
              <a:t>	Ongoing analysis for congruence (multiple equip upgrades)</a:t>
            </a:r>
          </a:p>
          <a:p>
            <a:pPr marL="0" indent="0">
              <a:buNone/>
            </a:pPr>
            <a:endParaRPr lang="en-US" sz="1800" b="1" dirty="0"/>
          </a:p>
          <a:p>
            <a:pPr marL="0" indent="0">
              <a:buNone/>
            </a:pPr>
            <a:r>
              <a:rPr lang="en-US" sz="1800" b="1" dirty="0"/>
              <a:t>Results: </a:t>
            </a:r>
            <a:r>
              <a:rPr lang="en-US" sz="1800" dirty="0"/>
              <a:t>“True” versus “False” Positives and Negatives to establish Sysmex threshold =&gt; </a:t>
            </a:r>
            <a:r>
              <a:rPr lang="en-US" sz="1800" b="1" dirty="0">
                <a:solidFill>
                  <a:srgbClr val="C00000"/>
                </a:solidFill>
              </a:rPr>
              <a:t>Run</a:t>
            </a:r>
            <a:r>
              <a:rPr lang="en-US" sz="1800" dirty="0"/>
              <a:t> now vs </a:t>
            </a:r>
            <a:r>
              <a:rPr lang="en-US" sz="1800" b="1" dirty="0">
                <a:solidFill>
                  <a:srgbClr val="C00000"/>
                </a:solidFill>
              </a:rPr>
              <a:t>Wait</a:t>
            </a:r>
            <a:r>
              <a:rPr lang="en-US" sz="1800" dirty="0"/>
              <a:t> for confirmatory Flow cytometry</a:t>
            </a:r>
          </a:p>
          <a:p>
            <a:pPr marL="0" indent="0">
              <a:buNone/>
            </a:pPr>
            <a:r>
              <a:rPr lang="en-US" sz="1800" dirty="0"/>
              <a:t>●Reproducibility across low versus high stem cell concentration	●Established linearity and stability of results</a:t>
            </a:r>
          </a:p>
        </p:txBody>
      </p:sp>
      <p:pic>
        <p:nvPicPr>
          <p:cNvPr id="6" name="Picture 5">
            <a:extLst>
              <a:ext uri="{FF2B5EF4-FFF2-40B4-BE49-F238E27FC236}">
                <a16:creationId xmlns:a16="http://schemas.microsoft.com/office/drawing/2014/main" id="{3AA09520-268E-4FF1-96AB-0F88EB100634}"/>
              </a:ext>
            </a:extLst>
          </p:cNvPr>
          <p:cNvPicPr>
            <a:picLocks noChangeAspect="1"/>
          </p:cNvPicPr>
          <p:nvPr/>
        </p:nvPicPr>
        <p:blipFill>
          <a:blip r:embed="rId3"/>
          <a:stretch>
            <a:fillRect/>
          </a:stretch>
        </p:blipFill>
        <p:spPr>
          <a:xfrm>
            <a:off x="8544725" y="982263"/>
            <a:ext cx="3026214" cy="2109704"/>
          </a:xfrm>
          <a:prstGeom prst="rect">
            <a:avLst/>
          </a:prstGeom>
        </p:spPr>
      </p:pic>
      <p:pic>
        <p:nvPicPr>
          <p:cNvPr id="5121" name="Chart 1">
            <a:extLst>
              <a:ext uri="{FF2B5EF4-FFF2-40B4-BE49-F238E27FC236}">
                <a16:creationId xmlns:a16="http://schemas.microsoft.com/office/drawing/2014/main" id="{5E6E9940-B9EC-4C69-B8C7-03E1C76411C8}"/>
              </a:ext>
            </a:extLst>
          </p:cNvPr>
          <p:cNvPicPr>
            <a:picLocks noChangeArrowheads="1"/>
          </p:cNvPicPr>
          <p:nvPr/>
        </p:nvPicPr>
        <p:blipFill>
          <a:blip r:embed="rId4" cstate="print">
            <a:extLst>
              <a:ext uri="{28A0092B-C50C-407E-A947-70E740481C1C}">
                <a14:useLocalDpi xmlns:a14="http://schemas.microsoft.com/office/drawing/2010/main" val="0"/>
              </a:ext>
            </a:extLst>
          </a:blip>
          <a:srcRect b="-50"/>
          <a:stretch>
            <a:fillRect/>
          </a:stretch>
        </p:blipFill>
        <p:spPr bwMode="auto">
          <a:xfrm>
            <a:off x="3935785" y="4413789"/>
            <a:ext cx="3535058" cy="2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DE1851FA-1A99-4B45-BBD8-20B3F0E90CC3}"/>
              </a:ext>
            </a:extLst>
          </p:cNvPr>
          <p:cNvGraphicFramePr>
            <a:graphicFrameLocks noGrp="1"/>
          </p:cNvGraphicFramePr>
          <p:nvPr>
            <p:extLst>
              <p:ext uri="{D42A27DB-BD31-4B8C-83A1-F6EECF244321}">
                <p14:modId xmlns:p14="http://schemas.microsoft.com/office/powerpoint/2010/main" val="1874733744"/>
              </p:ext>
            </p:extLst>
          </p:nvPr>
        </p:nvGraphicFramePr>
        <p:xfrm>
          <a:off x="486383" y="4655890"/>
          <a:ext cx="3104106" cy="1618449"/>
        </p:xfrm>
        <a:graphic>
          <a:graphicData uri="http://schemas.openxmlformats.org/drawingml/2006/table">
            <a:tbl>
              <a:tblPr firstRow="1" bandRow="1">
                <a:tableStyleId>{5C22544A-7EE6-4342-B048-85BDC9FD1C3A}</a:tableStyleId>
              </a:tblPr>
              <a:tblGrid>
                <a:gridCol w="1552053">
                  <a:extLst>
                    <a:ext uri="{9D8B030D-6E8A-4147-A177-3AD203B41FA5}">
                      <a16:colId xmlns:a16="http://schemas.microsoft.com/office/drawing/2014/main" val="3536905947"/>
                    </a:ext>
                  </a:extLst>
                </a:gridCol>
                <a:gridCol w="1552053">
                  <a:extLst>
                    <a:ext uri="{9D8B030D-6E8A-4147-A177-3AD203B41FA5}">
                      <a16:colId xmlns:a16="http://schemas.microsoft.com/office/drawing/2014/main" val="460202498"/>
                    </a:ext>
                  </a:extLst>
                </a:gridCol>
              </a:tblGrid>
              <a:tr h="837124">
                <a:tc>
                  <a:txBody>
                    <a:bodyPr/>
                    <a:lstStyle/>
                    <a:p>
                      <a:pPr algn="ctr"/>
                      <a:r>
                        <a:rPr lang="en-US" sz="1600" b="1" dirty="0">
                          <a:solidFill>
                            <a:sysClr val="windowText" lastClr="000000"/>
                          </a:solidFill>
                        </a:rPr>
                        <a:t>True Positive</a:t>
                      </a:r>
                    </a:p>
                    <a:p>
                      <a:pPr algn="ctr"/>
                      <a:r>
                        <a:rPr lang="en-US" sz="1600" b="1" dirty="0">
                          <a:solidFill>
                            <a:sysClr val="windowText" lastClr="000000"/>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50000"/>
                              <a:lumOff val="50000"/>
                            </a:schemeClr>
                          </a:solidFill>
                        </a:rPr>
                        <a:t>False Negative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50000"/>
                              <a:lumOff val="50000"/>
                            </a:schemeClr>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083717"/>
                  </a:ext>
                </a:extLst>
              </a:tr>
              <a:tr h="7813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lumMod val="50000"/>
                              <a:lumOff val="50000"/>
                            </a:schemeClr>
                          </a:solidFill>
                        </a:rPr>
                        <a:t>False Positive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lumMod val="50000"/>
                              <a:lumOff val="50000"/>
                            </a:schemeClr>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ysClr val="windowText" lastClr="000000"/>
                          </a:solidFill>
                        </a:rPr>
                        <a:t>True Negative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ysClr val="windowText" lastClr="000000"/>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39855"/>
                  </a:ext>
                </a:extLst>
              </a:tr>
            </a:tbl>
          </a:graphicData>
        </a:graphic>
      </p:graphicFrame>
      <p:cxnSp>
        <p:nvCxnSpPr>
          <p:cNvPr id="9" name="Straight Arrow Connector 8">
            <a:extLst>
              <a:ext uri="{FF2B5EF4-FFF2-40B4-BE49-F238E27FC236}">
                <a16:creationId xmlns:a16="http://schemas.microsoft.com/office/drawing/2014/main" id="{F172AC33-6092-4B2D-9EAF-84D6FE556B1A}"/>
              </a:ext>
            </a:extLst>
          </p:cNvPr>
          <p:cNvCxnSpPr>
            <a:cxnSpLocks/>
          </p:cNvCxnSpPr>
          <p:nvPr/>
        </p:nvCxnSpPr>
        <p:spPr>
          <a:xfrm>
            <a:off x="6303523" y="1945532"/>
            <a:ext cx="2743200" cy="84944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61CD1A8C-5EA7-4DCC-A93A-DC2AD9A99B3F}"/>
              </a:ext>
            </a:extLst>
          </p:cNvPr>
          <p:cNvGraphicFramePr>
            <a:graphicFrameLocks noGrp="1"/>
          </p:cNvGraphicFramePr>
          <p:nvPr>
            <p:extLst>
              <p:ext uri="{D42A27DB-BD31-4B8C-83A1-F6EECF244321}">
                <p14:modId xmlns:p14="http://schemas.microsoft.com/office/powerpoint/2010/main" val="882279773"/>
              </p:ext>
            </p:extLst>
          </p:nvPr>
        </p:nvGraphicFramePr>
        <p:xfrm>
          <a:off x="7680491" y="4302410"/>
          <a:ext cx="4391533" cy="2373263"/>
        </p:xfrm>
        <a:graphic>
          <a:graphicData uri="http://schemas.openxmlformats.org/drawingml/2006/table">
            <a:tbl>
              <a:tblPr>
                <a:tableStyleId>{5C22544A-7EE6-4342-B048-85BDC9FD1C3A}</a:tableStyleId>
              </a:tblPr>
              <a:tblGrid>
                <a:gridCol w="3349888">
                  <a:extLst>
                    <a:ext uri="{9D8B030D-6E8A-4147-A177-3AD203B41FA5}">
                      <a16:colId xmlns:a16="http://schemas.microsoft.com/office/drawing/2014/main" val="3452069771"/>
                    </a:ext>
                  </a:extLst>
                </a:gridCol>
                <a:gridCol w="1041645">
                  <a:extLst>
                    <a:ext uri="{9D8B030D-6E8A-4147-A177-3AD203B41FA5}">
                      <a16:colId xmlns:a16="http://schemas.microsoft.com/office/drawing/2014/main" val="831253489"/>
                    </a:ext>
                  </a:extLst>
                </a:gridCol>
              </a:tblGrid>
              <a:tr h="668057">
                <a:tc>
                  <a:txBody>
                    <a:bodyPr/>
                    <a:lstStyle/>
                    <a:p>
                      <a:pPr algn="ctr" fontAlgn="b"/>
                      <a:r>
                        <a:rPr lang="en-US" sz="1400" b="1" u="none" strike="noStrike" dirty="0">
                          <a:effectLst/>
                        </a:rPr>
                        <a:t>Metrics met:  Q1 2019</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u="sng" strike="noStrike" dirty="0">
                        <a:effectLst/>
                      </a:endParaRPr>
                    </a:p>
                    <a:p>
                      <a:pPr algn="ctr" fontAlgn="b"/>
                      <a:r>
                        <a:rPr lang="en-US" sz="1400" u="none" strike="noStrike" dirty="0">
                          <a:effectLst/>
                        </a:rPr>
                        <a:t>Outcome</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9489967"/>
                  </a:ext>
                </a:extLst>
              </a:tr>
              <a:tr h="369092">
                <a:tc>
                  <a:txBody>
                    <a:bodyPr/>
                    <a:lstStyle/>
                    <a:p>
                      <a:pPr algn="ctr" fontAlgn="b"/>
                      <a:r>
                        <a:rPr lang="en-US" sz="1400" u="none" strike="noStrike" dirty="0">
                          <a:effectLst/>
                        </a:rPr>
                        <a:t>≥20% of records reviewed</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2585211"/>
                  </a:ext>
                </a:extLst>
              </a:tr>
              <a:tr h="668057">
                <a:tc>
                  <a:txBody>
                    <a:bodyPr/>
                    <a:lstStyle/>
                    <a:p>
                      <a:pPr algn="ctr" fontAlgn="b"/>
                      <a:r>
                        <a:rPr lang="en-US" sz="1400" u="none" strike="noStrike" dirty="0">
                          <a:effectLst/>
                        </a:rPr>
                        <a:t>100% of RUN results reported Correctly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Yes</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1878027"/>
                  </a:ext>
                </a:extLst>
              </a:tr>
              <a:tr h="668057">
                <a:tc>
                  <a:txBody>
                    <a:bodyPr/>
                    <a:lstStyle/>
                    <a:p>
                      <a:pPr algn="ctr" fontAlgn="b"/>
                      <a:r>
                        <a:rPr lang="en-US" sz="1400" u="none" strike="noStrike">
                          <a:effectLst/>
                        </a:rPr>
                        <a:t>100% of WAIT results reported Correctly</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Yes</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1115334"/>
                  </a:ext>
                </a:extLst>
              </a:tr>
            </a:tbl>
          </a:graphicData>
        </a:graphic>
      </p:graphicFrame>
    </p:spTree>
    <p:extLst>
      <p:ext uri="{BB962C8B-B14F-4D97-AF65-F5344CB8AC3E}">
        <p14:creationId xmlns:p14="http://schemas.microsoft.com/office/powerpoint/2010/main" val="2032063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14371-E454-4732-B357-45C6D87D65FE}"/>
              </a:ext>
            </a:extLst>
          </p:cNvPr>
          <p:cNvSpPr>
            <a:spLocks noGrp="1"/>
          </p:cNvSpPr>
          <p:nvPr>
            <p:ph type="title"/>
          </p:nvPr>
        </p:nvSpPr>
        <p:spPr>
          <a:xfrm>
            <a:off x="760602" y="16786"/>
            <a:ext cx="10515600" cy="742222"/>
          </a:xfrm>
        </p:spPr>
        <p:txBody>
          <a:bodyPr/>
          <a:lstStyle/>
          <a:p>
            <a:pPr algn="ctr"/>
            <a:r>
              <a:rPr lang="en-US" b="1" dirty="0"/>
              <a:t>Overview of CMCF</a:t>
            </a:r>
          </a:p>
        </p:txBody>
      </p:sp>
      <p:sp>
        <p:nvSpPr>
          <p:cNvPr id="3" name="Content Placeholder 2">
            <a:extLst>
              <a:ext uri="{FF2B5EF4-FFF2-40B4-BE49-F238E27FC236}">
                <a16:creationId xmlns:a16="http://schemas.microsoft.com/office/drawing/2014/main" id="{D7093BFB-6C39-47C4-AEA8-2D0F3245132B}"/>
              </a:ext>
            </a:extLst>
          </p:cNvPr>
          <p:cNvSpPr>
            <a:spLocks noGrp="1"/>
          </p:cNvSpPr>
          <p:nvPr>
            <p:ph idx="1"/>
          </p:nvPr>
        </p:nvSpPr>
        <p:spPr>
          <a:xfrm>
            <a:off x="67112" y="764771"/>
            <a:ext cx="12057776" cy="2016533"/>
          </a:xfrm>
        </p:spPr>
        <p:txBody>
          <a:bodyPr>
            <a:normAutofit fontScale="85000" lnSpcReduction="20000"/>
          </a:bodyPr>
          <a:lstStyle/>
          <a:p>
            <a:r>
              <a:rPr lang="en-US" b="1" dirty="0"/>
              <a:t>Scope of services </a:t>
            </a:r>
          </a:p>
          <a:p>
            <a:pPr lvl="1"/>
            <a:r>
              <a:rPr lang="en-US" dirty="0"/>
              <a:t>Cellular Product manufacturing for both In-patients and Out-patients for both the DF/BWH Adult and DF/BCH Pediatric programs and for other patients covered under Harvard Cancer Care (HCC) umbrella.  </a:t>
            </a:r>
          </a:p>
          <a:p>
            <a:pPr lvl="1"/>
            <a:r>
              <a:rPr lang="en-US" dirty="0"/>
              <a:t>CMCF is an DF/HCC Core Facility manufacturing both standard-of-care products and investigational Cell Therapy products under clinical trials</a:t>
            </a:r>
          </a:p>
          <a:p>
            <a:pPr lvl="1"/>
            <a:r>
              <a:rPr lang="en-US" dirty="0"/>
              <a:t>Additional Cellular Product manufacturing to support, not only cancer trials, but also gene therapy and regenerative medicine trials</a:t>
            </a:r>
          </a:p>
          <a:p>
            <a:endParaRPr lang="en-US" dirty="0"/>
          </a:p>
        </p:txBody>
      </p:sp>
      <p:pic>
        <p:nvPicPr>
          <p:cNvPr id="4" name="Picture 3">
            <a:extLst>
              <a:ext uri="{FF2B5EF4-FFF2-40B4-BE49-F238E27FC236}">
                <a16:creationId xmlns:a16="http://schemas.microsoft.com/office/drawing/2014/main" id="{BAC8E18A-9BA5-4351-9C56-C0583AFA9FE4}"/>
              </a:ext>
            </a:extLst>
          </p:cNvPr>
          <p:cNvPicPr>
            <a:picLocks noChangeAspect="1"/>
          </p:cNvPicPr>
          <p:nvPr/>
        </p:nvPicPr>
        <p:blipFill>
          <a:blip r:embed="rId2"/>
          <a:stretch>
            <a:fillRect/>
          </a:stretch>
        </p:blipFill>
        <p:spPr>
          <a:xfrm>
            <a:off x="3430368" y="4498872"/>
            <a:ext cx="3760278" cy="2293105"/>
          </a:xfrm>
          <a:prstGeom prst="rect">
            <a:avLst/>
          </a:prstGeom>
          <a:solidFill>
            <a:schemeClr val="accent1">
              <a:lumMod val="20000"/>
              <a:lumOff val="80000"/>
            </a:schemeClr>
          </a:solidFill>
        </p:spPr>
      </p:pic>
      <p:sp>
        <p:nvSpPr>
          <p:cNvPr id="5" name="TextBox 4">
            <a:extLst>
              <a:ext uri="{FF2B5EF4-FFF2-40B4-BE49-F238E27FC236}">
                <a16:creationId xmlns:a16="http://schemas.microsoft.com/office/drawing/2014/main" id="{6451D077-FC9E-43DB-B36D-B17709650405}"/>
              </a:ext>
            </a:extLst>
          </p:cNvPr>
          <p:cNvSpPr txBox="1"/>
          <p:nvPr/>
        </p:nvSpPr>
        <p:spPr>
          <a:xfrm>
            <a:off x="3430368" y="4129540"/>
            <a:ext cx="3760278" cy="369332"/>
          </a:xfrm>
          <a:prstGeom prst="rect">
            <a:avLst/>
          </a:prstGeom>
          <a:solidFill>
            <a:schemeClr val="accent1">
              <a:lumMod val="20000"/>
              <a:lumOff val="80000"/>
            </a:schemeClr>
          </a:solidFill>
          <a:ln w="12700">
            <a:solidFill>
              <a:schemeClr val="tx1"/>
            </a:solidFill>
          </a:ln>
        </p:spPr>
        <p:txBody>
          <a:bodyPr wrap="square" rtlCol="0">
            <a:spAutoFit/>
          </a:bodyPr>
          <a:lstStyle/>
          <a:p>
            <a:r>
              <a:rPr lang="en-US" b="1" dirty="0"/>
              <a:t>Locations for Products Administered</a:t>
            </a:r>
          </a:p>
        </p:txBody>
      </p:sp>
      <p:graphicFrame>
        <p:nvGraphicFramePr>
          <p:cNvPr id="6" name="Table 5">
            <a:extLst>
              <a:ext uri="{FF2B5EF4-FFF2-40B4-BE49-F238E27FC236}">
                <a16:creationId xmlns:a16="http://schemas.microsoft.com/office/drawing/2014/main" id="{F50F0809-E6DB-45B7-A8AD-D6D832272108}"/>
              </a:ext>
            </a:extLst>
          </p:cNvPr>
          <p:cNvGraphicFramePr>
            <a:graphicFrameLocks noGrp="1"/>
          </p:cNvGraphicFramePr>
          <p:nvPr>
            <p:extLst>
              <p:ext uri="{D42A27DB-BD31-4B8C-83A1-F6EECF244321}">
                <p14:modId xmlns:p14="http://schemas.microsoft.com/office/powerpoint/2010/main" val="1802453095"/>
              </p:ext>
            </p:extLst>
          </p:nvPr>
        </p:nvGraphicFramePr>
        <p:xfrm>
          <a:off x="7245445" y="2431690"/>
          <a:ext cx="4879443" cy="2459017"/>
        </p:xfrm>
        <a:graphic>
          <a:graphicData uri="http://schemas.openxmlformats.org/drawingml/2006/table">
            <a:tbl>
              <a:tblPr/>
              <a:tblGrid>
                <a:gridCol w="1958571">
                  <a:extLst>
                    <a:ext uri="{9D8B030D-6E8A-4147-A177-3AD203B41FA5}">
                      <a16:colId xmlns:a16="http://schemas.microsoft.com/office/drawing/2014/main" val="2802439032"/>
                    </a:ext>
                  </a:extLst>
                </a:gridCol>
                <a:gridCol w="543418">
                  <a:extLst>
                    <a:ext uri="{9D8B030D-6E8A-4147-A177-3AD203B41FA5}">
                      <a16:colId xmlns:a16="http://schemas.microsoft.com/office/drawing/2014/main" val="1248121886"/>
                    </a:ext>
                  </a:extLst>
                </a:gridCol>
                <a:gridCol w="543418">
                  <a:extLst>
                    <a:ext uri="{9D8B030D-6E8A-4147-A177-3AD203B41FA5}">
                      <a16:colId xmlns:a16="http://schemas.microsoft.com/office/drawing/2014/main" val="2808199887"/>
                    </a:ext>
                  </a:extLst>
                </a:gridCol>
                <a:gridCol w="543418">
                  <a:extLst>
                    <a:ext uri="{9D8B030D-6E8A-4147-A177-3AD203B41FA5}">
                      <a16:colId xmlns:a16="http://schemas.microsoft.com/office/drawing/2014/main" val="2532327506"/>
                    </a:ext>
                  </a:extLst>
                </a:gridCol>
                <a:gridCol w="543418">
                  <a:extLst>
                    <a:ext uri="{9D8B030D-6E8A-4147-A177-3AD203B41FA5}">
                      <a16:colId xmlns:a16="http://schemas.microsoft.com/office/drawing/2014/main" val="2591011528"/>
                    </a:ext>
                  </a:extLst>
                </a:gridCol>
                <a:gridCol w="543418">
                  <a:extLst>
                    <a:ext uri="{9D8B030D-6E8A-4147-A177-3AD203B41FA5}">
                      <a16:colId xmlns:a16="http://schemas.microsoft.com/office/drawing/2014/main" val="1700604875"/>
                    </a:ext>
                  </a:extLst>
                </a:gridCol>
                <a:gridCol w="203782">
                  <a:extLst>
                    <a:ext uri="{9D8B030D-6E8A-4147-A177-3AD203B41FA5}">
                      <a16:colId xmlns:a16="http://schemas.microsoft.com/office/drawing/2014/main" val="70052655"/>
                    </a:ext>
                  </a:extLst>
                </a:gridCol>
              </a:tblGrid>
              <a:tr h="193067">
                <a:tc>
                  <a:txBody>
                    <a:bodyPr/>
                    <a:lstStyle/>
                    <a:p>
                      <a:pPr algn="l" rtl="0" fontAlgn="ctr"/>
                      <a:r>
                        <a:rPr lang="en-US" sz="11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6">
                  <a:txBody>
                    <a:bodyPr/>
                    <a:lstStyle/>
                    <a:p>
                      <a:pPr algn="l" rtl="0" fontAlgn="ctr"/>
                      <a:r>
                        <a:rPr lang="en-US" sz="1200" b="1" i="0" u="none" strike="noStrike" dirty="0">
                          <a:solidFill>
                            <a:srgbClr val="000000"/>
                          </a:solidFill>
                          <a:effectLst/>
                          <a:latin typeface="Calibri" panose="020F0502020204030204" pitchFamily="34" charset="0"/>
                        </a:rPr>
                        <a:t>CMCF -Total Products Issued (CY)​</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608378"/>
                  </a:ext>
                </a:extLst>
              </a:tr>
              <a:tr h="193067">
                <a:tc>
                  <a:txBody>
                    <a:bodyPr/>
                    <a:lstStyle/>
                    <a:p>
                      <a:pPr algn="ctr" rtl="0" fontAlgn="ctr"/>
                      <a:r>
                        <a:rPr lang="en-US" sz="1100" b="1" i="0" u="none" strike="noStrike" dirty="0">
                          <a:solidFill>
                            <a:srgbClr val="000000"/>
                          </a:solidFill>
                          <a:effectLst/>
                          <a:latin typeface="Calibri" panose="020F0502020204030204" pitchFamily="34" charset="0"/>
                        </a:rPr>
                        <a:t>Products​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Calibri" panose="020F0502020204030204" pitchFamily="34" charset="0"/>
                        </a:rPr>
                        <a:t>2015​</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Calibri" panose="020F0502020204030204" pitchFamily="34" charset="0"/>
                        </a:rPr>
                        <a:t>2016​</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Calibri" panose="020F0502020204030204" pitchFamily="34" charset="0"/>
                        </a:rPr>
                        <a:t>2017​</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Calibri" panose="020F0502020204030204" pitchFamily="34" charset="0"/>
                        </a:rPr>
                        <a:t>2018​</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Calibri" panose="020F0502020204030204" pitchFamily="34" charset="0"/>
                        </a:rPr>
                        <a:t>2019 Proj</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985658890"/>
                  </a:ext>
                </a:extLst>
              </a:tr>
              <a:tr h="193067">
                <a:tc>
                  <a:txBody>
                    <a:bodyPr/>
                    <a:lstStyle/>
                    <a:p>
                      <a:pPr algn="ctr" rtl="0" fontAlgn="ctr"/>
                      <a:r>
                        <a:rPr lang="en-US" sz="1100" b="1" i="0" u="none" strike="noStrike" dirty="0">
                          <a:solidFill>
                            <a:srgbClr val="000000"/>
                          </a:solidFill>
                          <a:effectLst/>
                          <a:latin typeface="Calibri" panose="020F0502020204030204" pitchFamily="34" charset="0"/>
                        </a:rPr>
                        <a:t>Standard of Care Stem Cells</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ctr" rtl="0" fontAlgn="ctr"/>
                      <a:r>
                        <a:rPr lang="en-US" sz="1100" b="0" i="0" u="none" strike="noStrike" dirty="0">
                          <a:solidFill>
                            <a:srgbClr val="000000"/>
                          </a:solidFill>
                          <a:effectLst/>
                          <a:latin typeface="Calibri" panose="020F0502020204030204" pitchFamily="34" charset="0"/>
                        </a:rPr>
                        <a:t>1000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Calibri" panose="020F0502020204030204" pitchFamily="34" charset="0"/>
                        </a:rPr>
                        <a:t>823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Calibri" panose="020F0502020204030204" pitchFamily="34" charset="0"/>
                        </a:rPr>
                        <a:t>862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Calibri" panose="020F0502020204030204" pitchFamily="34" charset="0"/>
                        </a:rPr>
                        <a:t>830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Calibri" panose="020F0502020204030204" pitchFamily="34" charset="0"/>
                        </a:rPr>
                        <a:t>852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1855563452"/>
                  </a:ext>
                </a:extLst>
              </a:tr>
              <a:tr h="193067">
                <a:tc>
                  <a:txBody>
                    <a:bodyPr/>
                    <a:lstStyle/>
                    <a:p>
                      <a:pPr algn="ctr" rtl="0" fontAlgn="ctr"/>
                      <a:r>
                        <a:rPr lang="en-US" sz="1100" b="1" i="0" u="none" strike="noStrike" dirty="0">
                          <a:solidFill>
                            <a:srgbClr val="AEAAAA"/>
                          </a:solidFill>
                          <a:effectLst/>
                          <a:latin typeface="Calibri" panose="020F0502020204030204" pitchFamily="34" charset="0"/>
                        </a:rPr>
                        <a:t>Bone Marrows</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tc>
                  <a:txBody>
                    <a:bodyPr/>
                    <a:lstStyle/>
                    <a:p>
                      <a:pPr algn="ctr" rtl="0" fontAlgn="ctr"/>
                      <a:r>
                        <a:rPr lang="en-US" sz="1100" b="1" i="0" u="none" strike="noStrike" dirty="0">
                          <a:solidFill>
                            <a:srgbClr val="AEAAAA"/>
                          </a:solidFill>
                          <a:effectLst/>
                          <a:latin typeface="Calibri" panose="020F0502020204030204" pitchFamily="34" charset="0"/>
                        </a:rPr>
                        <a:t>102​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1" i="0" u="none" strike="noStrike" dirty="0">
                          <a:solidFill>
                            <a:srgbClr val="AEAAAA"/>
                          </a:solidFill>
                          <a:effectLst/>
                          <a:latin typeface="Calibri" panose="020F0502020204030204" pitchFamily="34" charset="0"/>
                        </a:rPr>
                        <a:t>147​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1" i="0" u="none" strike="noStrike">
                          <a:solidFill>
                            <a:srgbClr val="AEAAAA"/>
                          </a:solidFill>
                          <a:effectLst/>
                          <a:latin typeface="Calibri" panose="020F0502020204030204" pitchFamily="34" charset="0"/>
                        </a:rPr>
                        <a:t>133​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1" i="0" u="none" strike="noStrike">
                          <a:solidFill>
                            <a:srgbClr val="AEAAAA"/>
                          </a:solidFill>
                          <a:effectLst/>
                          <a:latin typeface="Calibri" panose="020F0502020204030204" pitchFamily="34" charset="0"/>
                        </a:rPr>
                        <a:t>129​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1" i="0" u="none" strike="noStrike">
                          <a:solidFill>
                            <a:srgbClr val="AEAAAA"/>
                          </a:solidFill>
                          <a:effectLst/>
                          <a:latin typeface="Calibri" panose="020F0502020204030204" pitchFamily="34" charset="0"/>
                        </a:rPr>
                        <a:t>102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533680958"/>
                  </a:ext>
                </a:extLst>
              </a:tr>
              <a:tr h="193067">
                <a:tc>
                  <a:txBody>
                    <a:bodyPr/>
                    <a:lstStyle/>
                    <a:p>
                      <a:pPr algn="ctr" rtl="0" fontAlgn="ctr"/>
                      <a:r>
                        <a:rPr lang="en-US" sz="1100" b="1" i="0" u="none" strike="noStrike" dirty="0">
                          <a:solidFill>
                            <a:srgbClr val="AEAAAA"/>
                          </a:solidFill>
                          <a:effectLst/>
                          <a:latin typeface="Calibri" panose="020F0502020204030204" pitchFamily="34" charset="0"/>
                        </a:rPr>
                        <a:t>CD34​ Selected</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tc>
                  <a:txBody>
                    <a:bodyPr/>
                    <a:lstStyle/>
                    <a:p>
                      <a:pPr algn="ctr" rtl="0" fontAlgn="ctr"/>
                      <a:r>
                        <a:rPr lang="en-US" sz="1100" b="1" i="0" u="none" strike="noStrike">
                          <a:solidFill>
                            <a:srgbClr val="AEAAAA"/>
                          </a:solidFill>
                          <a:effectLst/>
                          <a:latin typeface="Calibri" panose="020F050202020403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1" i="0" u="none" strike="noStrike" dirty="0">
                          <a:solidFill>
                            <a:srgbClr val="AEAAAA"/>
                          </a:solidFill>
                          <a:effectLst/>
                          <a:latin typeface="Calibri" panose="020F0502020204030204" pitchFamily="34" charset="0"/>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1" i="0" u="none" strike="noStrike" dirty="0">
                          <a:solidFill>
                            <a:srgbClr val="AEAAAA"/>
                          </a:solidFill>
                          <a:effectLst/>
                          <a:latin typeface="Calibri" panose="020F0502020204030204" pitchFamily="34" charset="0"/>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1" i="0" u="none" strike="noStrike">
                          <a:solidFill>
                            <a:srgbClr val="AEAAAA"/>
                          </a:solidFill>
                          <a:effectLst/>
                          <a:latin typeface="Calibri" panose="020F050202020403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1" i="0" u="none" strike="noStrike">
                          <a:solidFill>
                            <a:srgbClr val="AEAAAA"/>
                          </a:solidFill>
                          <a:effectLst/>
                          <a:latin typeface="Calibri" panose="020F050202020403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668777502"/>
                  </a:ext>
                </a:extLst>
              </a:tr>
              <a:tr h="193067">
                <a:tc>
                  <a:txBody>
                    <a:bodyPr/>
                    <a:lstStyle/>
                    <a:p>
                      <a:pPr algn="ctr" rtl="0" fontAlgn="ctr"/>
                      <a:r>
                        <a:rPr lang="en-US" sz="11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tc>
                  <a:txBody>
                    <a:bodyPr/>
                    <a:lstStyle/>
                    <a:p>
                      <a:pPr algn="ctr" rtl="0"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561563035"/>
                  </a:ext>
                </a:extLst>
              </a:tr>
              <a:tr h="193067">
                <a:tc>
                  <a:txBody>
                    <a:bodyPr/>
                    <a:lstStyle/>
                    <a:p>
                      <a:pPr algn="ctr" rtl="0" fontAlgn="ctr"/>
                      <a:r>
                        <a:rPr lang="en-US" sz="1100" b="1" i="0" u="none" strike="noStrike" dirty="0">
                          <a:solidFill>
                            <a:srgbClr val="000000"/>
                          </a:solidFill>
                          <a:effectLst/>
                          <a:latin typeface="Calibri" panose="020F0502020204030204" pitchFamily="34" charset="0"/>
                        </a:rPr>
                        <a:t>Investigational Cellular Products</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100" b="0" i="0" u="none" strike="noStrike">
                          <a:solidFill>
                            <a:srgbClr val="000000"/>
                          </a:solidFill>
                          <a:effectLst/>
                          <a:latin typeface="Calibri" panose="020F0502020204030204" pitchFamily="34" charset="0"/>
                        </a:rPr>
                        <a:t>156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Calibri" panose="020F0502020204030204" pitchFamily="34" charset="0"/>
                        </a:rPr>
                        <a:t>127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Calibri" panose="020F0502020204030204" pitchFamily="34" charset="0"/>
                        </a:rPr>
                        <a:t>145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Calibri" panose="020F0502020204030204" pitchFamily="34" charset="0"/>
                        </a:rPr>
                        <a:t>124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Calibri" panose="020F0502020204030204" pitchFamily="34" charset="0"/>
                        </a:rPr>
                        <a:t>198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36163947"/>
                  </a:ext>
                </a:extLst>
              </a:tr>
              <a:tr h="193067">
                <a:tc>
                  <a:txBody>
                    <a:bodyPr/>
                    <a:lstStyle/>
                    <a:p>
                      <a:pPr algn="ctr" rtl="0" fontAlgn="ctr"/>
                      <a:r>
                        <a:rPr lang="en-US" sz="11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74301926"/>
                  </a:ext>
                </a:extLst>
              </a:tr>
              <a:tr h="193067">
                <a:tc>
                  <a:txBody>
                    <a:bodyPr/>
                    <a:lstStyle/>
                    <a:p>
                      <a:pPr algn="ctr" rtl="0" fontAlgn="ctr"/>
                      <a:r>
                        <a:rPr lang="en-US" sz="1100" b="1" i="0" u="none" strike="noStrike" dirty="0">
                          <a:solidFill>
                            <a:srgbClr val="000000"/>
                          </a:solidFill>
                          <a:effectLst/>
                          <a:latin typeface="Calibri" panose="020F0502020204030204" pitchFamily="34" charset="0"/>
                        </a:rPr>
                        <a:t>Manufactured Off-site</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ctr" rtl="0" fontAlgn="ctr"/>
                      <a:r>
                        <a:rPr lang="en-US" sz="1100" b="0" i="0" u="none" strike="noStrike">
                          <a:solidFill>
                            <a:srgbClr val="000000"/>
                          </a:solidFill>
                          <a:effectLst/>
                          <a:latin typeface="Calibri" panose="020F0502020204030204" pitchFamily="34" charset="0"/>
                        </a:rPr>
                        <a:t>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Calibri" panose="020F0502020204030204" pitchFamily="34" charset="0"/>
                        </a:rPr>
                        <a:t>154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Calibri" panose="020F0502020204030204" pitchFamily="34" charset="0"/>
                        </a:rPr>
                        <a:t>211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Calibri" panose="020F0502020204030204" pitchFamily="34" charset="0"/>
                        </a:rPr>
                        <a:t>209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Calibri" panose="020F0502020204030204" pitchFamily="34" charset="0"/>
                        </a:rPr>
                        <a:t>208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961906812"/>
                  </a:ext>
                </a:extLst>
              </a:tr>
              <a:tr h="193067">
                <a:tc>
                  <a:txBody>
                    <a:bodyPr/>
                    <a:lstStyle/>
                    <a:p>
                      <a:pPr algn="ctr" rtl="0" fontAlgn="ctr"/>
                      <a:r>
                        <a:rPr lang="en-US" sz="1100" b="1" i="0" u="none" strike="noStrike" dirty="0">
                          <a:solidFill>
                            <a:srgbClr val="AEAAAA"/>
                          </a:solidFill>
                          <a:effectLst/>
                          <a:latin typeface="Calibri" panose="020F0502020204030204" pitchFamily="34" charset="0"/>
                        </a:rPr>
                        <a:t>Provenge​</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9E1F2"/>
                    </a:solidFill>
                  </a:tcPr>
                </a:tc>
                <a:tc>
                  <a:txBody>
                    <a:bodyPr/>
                    <a:lstStyle/>
                    <a:p>
                      <a:pPr algn="ctr" rtl="0" fontAlgn="ctr"/>
                      <a:r>
                        <a:rPr lang="en-US" sz="1100" b="0" i="0" u="none" strike="noStrike">
                          <a:solidFill>
                            <a:srgbClr val="AEAAAA"/>
                          </a:solidFill>
                          <a:effectLst/>
                          <a:latin typeface="Calibri" panose="020F0502020204030204" pitchFamily="34" charset="0"/>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AEAAAA"/>
                          </a:solidFill>
                          <a:effectLst/>
                          <a:latin typeface="Calibri" panose="020F0502020204030204" pitchFamily="34" charset="0"/>
                        </a:rPr>
                        <a:t>105​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AEAAAA"/>
                          </a:solidFill>
                          <a:effectLst/>
                          <a:latin typeface="Calibri" panose="020F0502020204030204" pitchFamily="34" charset="0"/>
                        </a:rPr>
                        <a:t>120​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AEAAAA"/>
                          </a:solidFill>
                          <a:effectLst/>
                          <a:latin typeface="Calibri" panose="020F0502020204030204" pitchFamily="34" charset="0"/>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AEAAAA"/>
                          </a:solidFill>
                          <a:effectLst/>
                          <a:latin typeface="Calibri" panose="020F0502020204030204" pitchFamily="34" charset="0"/>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419015056"/>
                  </a:ext>
                </a:extLst>
              </a:tr>
              <a:tr h="193067">
                <a:tc>
                  <a:txBody>
                    <a:bodyPr/>
                    <a:lstStyle/>
                    <a:p>
                      <a:pPr algn="ctr" rtl="0" fontAlgn="ctr"/>
                      <a:r>
                        <a:rPr lang="en-US" sz="1100" b="1" i="0" u="none" strike="noStrike" dirty="0">
                          <a:solidFill>
                            <a:srgbClr val="AEAAAA"/>
                          </a:solidFill>
                          <a:effectLst/>
                          <a:latin typeface="Calibri" panose="020F0502020204030204" pitchFamily="34" charset="0"/>
                        </a:rPr>
                        <a:t>CAR-T​</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AEAAAA"/>
                          </a:solidFill>
                          <a:effectLst/>
                          <a:latin typeface="Calibri" panose="020F0502020204030204" pitchFamily="34" charset="0"/>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AEAAAA"/>
                          </a:solidFill>
                          <a:effectLst/>
                          <a:latin typeface="Calibri" panose="020F0502020204030204" pitchFamily="34"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AEAAAA"/>
                          </a:solidFill>
                          <a:effectLst/>
                          <a:latin typeface="Calibri" panose="020F0502020204030204" pitchFamily="34" charset="0"/>
                        </a:rPr>
                        <a:t>105​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AEAAAA"/>
                          </a:solidFill>
                          <a:effectLst/>
                          <a:latin typeface="Calibri" panose="020F0502020204030204" pitchFamily="34" charset="0"/>
                        </a:rPr>
                        <a:t>134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130538300"/>
                  </a:ext>
                </a:extLst>
              </a:tr>
              <a:tr h="193067">
                <a:tc>
                  <a:txBody>
                    <a:bodyPr/>
                    <a:lstStyle/>
                    <a:p>
                      <a:pPr algn="ctr" rtl="0" fontAlgn="ctr"/>
                      <a:r>
                        <a:rPr lang="en-US" sz="1100" b="1" i="0" u="none" strike="noStrike" dirty="0">
                          <a:solidFill>
                            <a:srgbClr val="000000"/>
                          </a:solidFill>
                          <a:effectLst/>
                          <a:latin typeface="Calibri" panose="020F0502020204030204" pitchFamily="34" charset="0"/>
                        </a:rPr>
                        <a:t>Totals​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100" b="0" i="0" u="none" strike="noStrike" dirty="0">
                          <a:solidFill>
                            <a:srgbClr val="000000"/>
                          </a:solidFill>
                          <a:effectLst/>
                          <a:latin typeface="Calibri" panose="020F0502020204030204" pitchFamily="34" charset="0"/>
                        </a:rPr>
                        <a:t>1249</a:t>
                      </a: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100" b="0" i="0" u="none" strike="noStrike">
                          <a:solidFill>
                            <a:srgbClr val="000000"/>
                          </a:solidFill>
                          <a:effectLst/>
                          <a:latin typeface="Calibri" panose="020F0502020204030204" pitchFamily="34" charset="0"/>
                        </a:rPr>
                        <a:t>1104</a:t>
                      </a: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100" b="0" i="0" u="none" strike="noStrike">
                          <a:solidFill>
                            <a:srgbClr val="000000"/>
                          </a:solidFill>
                          <a:effectLst/>
                          <a:latin typeface="Calibri" panose="020F0502020204030204" pitchFamily="34" charset="0"/>
                        </a:rPr>
                        <a:t>1218</a:t>
                      </a: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100" b="0" i="0" u="none" strike="noStrike">
                          <a:solidFill>
                            <a:srgbClr val="000000"/>
                          </a:solidFill>
                          <a:effectLst/>
                          <a:latin typeface="Calibri" panose="020F0502020204030204" pitchFamily="34" charset="0"/>
                        </a:rPr>
                        <a:t>1163</a:t>
                      </a: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100" b="0" i="0" u="none" strike="noStrike" dirty="0">
                          <a:solidFill>
                            <a:srgbClr val="000000"/>
                          </a:solidFill>
                          <a:effectLst/>
                          <a:latin typeface="Calibri" panose="020F0502020204030204" pitchFamily="34" charset="0"/>
                        </a:rPr>
                        <a:t>1258</a:t>
                      </a: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1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43348304"/>
                  </a:ext>
                </a:extLst>
              </a:tr>
            </a:tbl>
          </a:graphicData>
        </a:graphic>
      </p:graphicFrame>
      <p:pic>
        <p:nvPicPr>
          <p:cNvPr id="7" name="Picture 6">
            <a:extLst>
              <a:ext uri="{FF2B5EF4-FFF2-40B4-BE49-F238E27FC236}">
                <a16:creationId xmlns:a16="http://schemas.microsoft.com/office/drawing/2014/main" id="{65280973-1DCA-4FB1-8A27-AD94D73E14D7}"/>
              </a:ext>
            </a:extLst>
          </p:cNvPr>
          <p:cNvPicPr>
            <a:picLocks noChangeAspect="1"/>
          </p:cNvPicPr>
          <p:nvPr/>
        </p:nvPicPr>
        <p:blipFill>
          <a:blip r:embed="rId3"/>
          <a:stretch>
            <a:fillRect/>
          </a:stretch>
        </p:blipFill>
        <p:spPr>
          <a:xfrm>
            <a:off x="3430368" y="2681442"/>
            <a:ext cx="3760278" cy="1393892"/>
          </a:xfrm>
          <a:prstGeom prst="rect">
            <a:avLst/>
          </a:prstGeom>
        </p:spPr>
      </p:pic>
      <p:sp>
        <p:nvSpPr>
          <p:cNvPr id="8" name="TextBox 7">
            <a:extLst>
              <a:ext uri="{FF2B5EF4-FFF2-40B4-BE49-F238E27FC236}">
                <a16:creationId xmlns:a16="http://schemas.microsoft.com/office/drawing/2014/main" id="{0D2A5E38-5958-40D0-875D-D374F8C4D946}"/>
              </a:ext>
            </a:extLst>
          </p:cNvPr>
          <p:cNvSpPr txBox="1"/>
          <p:nvPr/>
        </p:nvSpPr>
        <p:spPr>
          <a:xfrm>
            <a:off x="67112" y="3834971"/>
            <a:ext cx="3246539" cy="2308324"/>
          </a:xfrm>
          <a:prstGeom prst="rect">
            <a:avLst/>
          </a:prstGeom>
          <a:solidFill>
            <a:schemeClr val="accent1">
              <a:lumMod val="20000"/>
              <a:lumOff val="80000"/>
            </a:schemeClr>
          </a:solidFill>
          <a:ln>
            <a:solidFill>
              <a:schemeClr val="bg2"/>
            </a:solidFill>
          </a:ln>
        </p:spPr>
        <p:txBody>
          <a:bodyPr wrap="square" rtlCol="0">
            <a:spAutoFit/>
          </a:bodyPr>
          <a:lstStyle/>
          <a:p>
            <a:pPr marL="285750" indent="-285750">
              <a:buFont typeface="Arial" panose="020B0604020202020204" pitchFamily="34" charset="0"/>
              <a:buChar char="•"/>
            </a:pPr>
            <a:r>
              <a:rPr lang="en-US" sz="1600" dirty="0"/>
              <a:t>58 Clinical Trials</a:t>
            </a:r>
          </a:p>
          <a:p>
            <a:pPr marL="742950" lvl="1" indent="-285750">
              <a:buFont typeface="Arial" panose="020B0604020202020204" pitchFamily="34" charset="0"/>
              <a:buChar char="•"/>
            </a:pPr>
            <a:r>
              <a:rPr lang="en-US" sz="1600" dirty="0"/>
              <a:t>17 INDs, IDEs</a:t>
            </a:r>
          </a:p>
          <a:p>
            <a:pPr marL="742950" lvl="1" indent="-285750">
              <a:buFont typeface="Arial" panose="020B0604020202020204" pitchFamily="34" charset="0"/>
              <a:buChar char="•"/>
            </a:pPr>
            <a:r>
              <a:rPr lang="en-US" sz="1600" dirty="0"/>
              <a:t>18 INDs for Manufactured Off-site</a:t>
            </a:r>
          </a:p>
          <a:p>
            <a:pPr marL="285750" indent="-285750">
              <a:buFont typeface="Arial" panose="020B0604020202020204" pitchFamily="34" charset="0"/>
              <a:buChar char="•"/>
            </a:pPr>
            <a:r>
              <a:rPr lang="en-US" sz="1600" dirty="0"/>
              <a:t>17 Pre-IND validations</a:t>
            </a:r>
          </a:p>
          <a:p>
            <a:pPr marL="742950" lvl="1" indent="-285750">
              <a:buFont typeface="Arial" panose="020B0604020202020204" pitchFamily="34" charset="0"/>
              <a:buChar char="•"/>
            </a:pPr>
            <a:r>
              <a:rPr lang="en-US" sz="1600" dirty="0"/>
              <a:t>CAR-T (3)</a:t>
            </a:r>
          </a:p>
          <a:p>
            <a:pPr marL="742950" lvl="1" indent="-285750">
              <a:buFont typeface="Arial" panose="020B0604020202020204" pitchFamily="34" charset="0"/>
              <a:buChar char="•"/>
            </a:pPr>
            <a:r>
              <a:rPr lang="en-US" sz="1600" dirty="0"/>
              <a:t>T-regulatory (1)</a:t>
            </a:r>
          </a:p>
          <a:p>
            <a:pPr marL="742950" lvl="1" indent="-285750">
              <a:buFont typeface="Arial" panose="020B0604020202020204" pitchFamily="34" charset="0"/>
              <a:buChar char="•"/>
            </a:pPr>
            <a:r>
              <a:rPr lang="en-US" sz="1600" dirty="0"/>
              <a:t>NK selection / activation (1)</a:t>
            </a:r>
          </a:p>
          <a:p>
            <a:pPr marL="742950" lvl="1" indent="-285750">
              <a:buFont typeface="Arial" panose="020B0604020202020204" pitchFamily="34" charset="0"/>
              <a:buChar char="•"/>
            </a:pPr>
            <a:r>
              <a:rPr lang="en-US" sz="1600" dirty="0"/>
              <a:t>iPSC cell lines (2)</a:t>
            </a:r>
          </a:p>
        </p:txBody>
      </p:sp>
      <p:sp>
        <p:nvSpPr>
          <p:cNvPr id="9" name="TextBox 8">
            <a:extLst>
              <a:ext uri="{FF2B5EF4-FFF2-40B4-BE49-F238E27FC236}">
                <a16:creationId xmlns:a16="http://schemas.microsoft.com/office/drawing/2014/main" id="{9B4D8637-B3DF-43F3-8E3D-05AD261D26EE}"/>
              </a:ext>
            </a:extLst>
          </p:cNvPr>
          <p:cNvSpPr txBox="1"/>
          <p:nvPr/>
        </p:nvSpPr>
        <p:spPr>
          <a:xfrm>
            <a:off x="67112" y="3177113"/>
            <a:ext cx="3246539"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b="1" dirty="0"/>
              <a:t>Current Trial </a:t>
            </a:r>
          </a:p>
          <a:p>
            <a:pPr algn="ctr"/>
            <a:r>
              <a:rPr lang="en-US" b="1" dirty="0"/>
              <a:t>Volume and Complexity</a:t>
            </a:r>
          </a:p>
        </p:txBody>
      </p:sp>
      <p:pic>
        <p:nvPicPr>
          <p:cNvPr id="10" name="Picture 9">
            <a:extLst>
              <a:ext uri="{FF2B5EF4-FFF2-40B4-BE49-F238E27FC236}">
                <a16:creationId xmlns:a16="http://schemas.microsoft.com/office/drawing/2014/main" id="{3F5FA6EB-AAF8-4865-AEA1-EC452DFA99A4}"/>
              </a:ext>
            </a:extLst>
          </p:cNvPr>
          <p:cNvPicPr>
            <a:picLocks noChangeAspect="1"/>
          </p:cNvPicPr>
          <p:nvPr/>
        </p:nvPicPr>
        <p:blipFill>
          <a:blip r:embed="rId4"/>
          <a:stretch>
            <a:fillRect/>
          </a:stretch>
        </p:blipFill>
        <p:spPr>
          <a:xfrm>
            <a:off x="8249057" y="4922192"/>
            <a:ext cx="2928024" cy="2013625"/>
          </a:xfrm>
          <a:prstGeom prst="rect">
            <a:avLst/>
          </a:prstGeom>
        </p:spPr>
      </p:pic>
    </p:spTree>
    <p:extLst>
      <p:ext uri="{BB962C8B-B14F-4D97-AF65-F5344CB8AC3E}">
        <p14:creationId xmlns:p14="http://schemas.microsoft.com/office/powerpoint/2010/main" val="466894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B8163F7-BDA7-4273-87F4-22551C7086DA}"/>
              </a:ext>
            </a:extLst>
          </p:cNvPr>
          <p:cNvPicPr>
            <a:picLocks/>
          </p:cNvPicPr>
          <p:nvPr/>
        </p:nvPicPr>
        <p:blipFill>
          <a:blip r:embed="rId2">
            <a:extLst>
              <a:ext uri="{28A0092B-C50C-407E-A947-70E740481C1C}">
                <a14:useLocalDpi xmlns:a14="http://schemas.microsoft.com/office/drawing/2010/main" val="0"/>
              </a:ext>
            </a:extLst>
          </a:blip>
          <a:srcRect l="16045" t="19477" r="42537" b="50872"/>
          <a:stretch>
            <a:fillRect/>
          </a:stretch>
        </p:blipFill>
        <p:spPr>
          <a:xfrm>
            <a:off x="643467" y="925293"/>
            <a:ext cx="10905066" cy="5007415"/>
          </a:xfrm>
          <a:prstGeom prst="rect">
            <a:avLst/>
          </a:prstGeom>
        </p:spPr>
      </p:pic>
    </p:spTree>
    <p:extLst>
      <p:ext uri="{BB962C8B-B14F-4D97-AF65-F5344CB8AC3E}">
        <p14:creationId xmlns:p14="http://schemas.microsoft.com/office/powerpoint/2010/main" val="1171908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1F5C6-C751-40EC-BFCE-52DEF1590DAD}"/>
              </a:ext>
            </a:extLst>
          </p:cNvPr>
          <p:cNvSpPr>
            <a:spLocks noGrp="1"/>
          </p:cNvSpPr>
          <p:nvPr>
            <p:ph type="title"/>
          </p:nvPr>
        </p:nvSpPr>
        <p:spPr>
          <a:xfrm>
            <a:off x="5280984" y="692984"/>
            <a:ext cx="5638994" cy="1424446"/>
          </a:xfrm>
        </p:spPr>
        <p:txBody>
          <a:bodyPr>
            <a:normAutofit/>
          </a:bodyPr>
          <a:lstStyle/>
          <a:p>
            <a:pPr algn="ctr"/>
            <a:r>
              <a:rPr lang="en-US" b="1" dirty="0">
                <a:solidFill>
                  <a:srgbClr val="FFFFFF"/>
                </a:solidFill>
              </a:rPr>
              <a:t>Licenses, Accreditations and Registrations</a:t>
            </a:r>
          </a:p>
        </p:txBody>
      </p:sp>
      <p:pic>
        <p:nvPicPr>
          <p:cNvPr id="5" name="Picture 4">
            <a:extLst>
              <a:ext uri="{FF2B5EF4-FFF2-40B4-BE49-F238E27FC236}">
                <a16:creationId xmlns:a16="http://schemas.microsoft.com/office/drawing/2014/main" id="{00B9070B-24DD-454D-8ABD-A97BDDA7AD3A}"/>
              </a:ext>
            </a:extLst>
          </p:cNvPr>
          <p:cNvPicPr>
            <a:picLocks noChangeAspect="1"/>
          </p:cNvPicPr>
          <p:nvPr/>
        </p:nvPicPr>
        <p:blipFill>
          <a:blip r:embed="rId2"/>
          <a:stretch>
            <a:fillRect/>
          </a:stretch>
        </p:blipFill>
        <p:spPr>
          <a:xfrm>
            <a:off x="901473" y="104756"/>
            <a:ext cx="2683634" cy="3354545"/>
          </a:xfrm>
          <a:prstGeom prst="rect">
            <a:avLst/>
          </a:prstGeom>
          <a:effectLst>
            <a:softEdge rad="12700"/>
          </a:effectLst>
        </p:spPr>
      </p:pic>
      <p:cxnSp>
        <p:nvCxnSpPr>
          <p:cNvPr id="12" name="Straight Connector 11">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74D93A1-F25E-417F-896F-095FC3A38611}"/>
              </a:ext>
            </a:extLst>
          </p:cNvPr>
          <p:cNvPicPr>
            <a:picLocks noChangeAspect="1"/>
          </p:cNvPicPr>
          <p:nvPr/>
        </p:nvPicPr>
        <p:blipFill>
          <a:blip r:embed="rId3"/>
          <a:stretch>
            <a:fillRect/>
          </a:stretch>
        </p:blipFill>
        <p:spPr>
          <a:xfrm rot="5400000">
            <a:off x="660536" y="3133611"/>
            <a:ext cx="3163377" cy="4075889"/>
          </a:xfrm>
          <a:prstGeom prst="rect">
            <a:avLst/>
          </a:prstGeom>
        </p:spPr>
      </p:pic>
      <p:sp>
        <p:nvSpPr>
          <p:cNvPr id="3" name="Content Placeholder 2">
            <a:extLst>
              <a:ext uri="{FF2B5EF4-FFF2-40B4-BE49-F238E27FC236}">
                <a16:creationId xmlns:a16="http://schemas.microsoft.com/office/drawing/2014/main" id="{2F0C1432-796E-497F-853C-6A523AAD5A6D}"/>
              </a:ext>
            </a:extLst>
          </p:cNvPr>
          <p:cNvSpPr>
            <a:spLocks noGrp="1"/>
          </p:cNvSpPr>
          <p:nvPr>
            <p:ph idx="1"/>
          </p:nvPr>
        </p:nvSpPr>
        <p:spPr>
          <a:xfrm>
            <a:off x="4815281" y="2799889"/>
            <a:ext cx="6575807" cy="3240172"/>
          </a:xfrm>
        </p:spPr>
        <p:txBody>
          <a:bodyPr anchor="t">
            <a:noAutofit/>
          </a:bodyPr>
          <a:lstStyle/>
          <a:p>
            <a:pPr lvl="1"/>
            <a:r>
              <a:rPr lang="en-US" sz="1800" dirty="0">
                <a:solidFill>
                  <a:srgbClr val="FFFFFF"/>
                </a:solidFill>
              </a:rPr>
              <a:t>The cell processing and quality control testing labs are inspected and accredited by The Joint Commission for our CLIA license and by FACT for both minimally manipulated and more than minimally manipulated cell therapy products as well as for immune effector cellular product</a:t>
            </a:r>
          </a:p>
          <a:p>
            <a:pPr lvl="1"/>
            <a:r>
              <a:rPr lang="en-US" sz="1800" dirty="0">
                <a:solidFill>
                  <a:srgbClr val="FFFFFF"/>
                </a:solidFill>
              </a:rPr>
              <a:t>The CMCF has been inspected by the Massachusetts Department of Public Health for both CLIA and operation of a clean rooms under USP 797 guidance</a:t>
            </a:r>
          </a:p>
          <a:p>
            <a:pPr lvl="1"/>
            <a:r>
              <a:rPr lang="en-US" sz="1800" dirty="0">
                <a:solidFill>
                  <a:srgbClr val="FFFFFF"/>
                </a:solidFill>
              </a:rPr>
              <a:t>The department is registered with the FDA (</a:t>
            </a:r>
            <a:r>
              <a:rPr lang="en-US" sz="1800" b="1" dirty="0">
                <a:solidFill>
                  <a:srgbClr val="FFFFFF"/>
                </a:solidFill>
              </a:rPr>
              <a:t>FEI: </a:t>
            </a:r>
            <a:r>
              <a:rPr lang="en-US" sz="1800" dirty="0">
                <a:solidFill>
                  <a:srgbClr val="FFFFFF"/>
                </a:solidFill>
              </a:rPr>
              <a:t>3003934255) for the manufacturing (package, process, storage, labeling and distribution) of HCT/P 1271 products</a:t>
            </a:r>
          </a:p>
        </p:txBody>
      </p:sp>
    </p:spTree>
    <p:extLst>
      <p:ext uri="{BB962C8B-B14F-4D97-AF65-F5344CB8AC3E}">
        <p14:creationId xmlns:p14="http://schemas.microsoft.com/office/powerpoint/2010/main" val="69744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303D-A29D-4620-AA3F-D69690555D33}"/>
              </a:ext>
            </a:extLst>
          </p:cNvPr>
          <p:cNvSpPr>
            <a:spLocks noGrp="1"/>
          </p:cNvSpPr>
          <p:nvPr>
            <p:ph type="title"/>
          </p:nvPr>
        </p:nvSpPr>
        <p:spPr>
          <a:xfrm>
            <a:off x="156358" y="203927"/>
            <a:ext cx="5560069" cy="1062812"/>
          </a:xfrm>
        </p:spPr>
        <p:txBody>
          <a:bodyPr>
            <a:normAutofit/>
          </a:bodyPr>
          <a:lstStyle/>
          <a:p>
            <a:pPr algn="ctr"/>
            <a:r>
              <a:rPr lang="en-US" dirty="0"/>
              <a:t>Key Quality Metrics</a:t>
            </a:r>
          </a:p>
        </p:txBody>
      </p:sp>
      <p:sp>
        <p:nvSpPr>
          <p:cNvPr id="7" name="Content Placeholder 6">
            <a:extLst>
              <a:ext uri="{FF2B5EF4-FFF2-40B4-BE49-F238E27FC236}">
                <a16:creationId xmlns:a16="http://schemas.microsoft.com/office/drawing/2014/main" id="{B37583A4-5991-4D99-AAB0-DAF7F40075B4}"/>
              </a:ext>
            </a:extLst>
          </p:cNvPr>
          <p:cNvSpPr>
            <a:spLocks noGrp="1"/>
          </p:cNvSpPr>
          <p:nvPr>
            <p:ph idx="1"/>
          </p:nvPr>
        </p:nvSpPr>
        <p:spPr>
          <a:xfrm>
            <a:off x="79526" y="1447906"/>
            <a:ext cx="5804038" cy="3628495"/>
          </a:xfrm>
        </p:spPr>
        <p:txBody>
          <a:bodyPr>
            <a:noAutofit/>
          </a:bodyPr>
          <a:lstStyle/>
          <a:p>
            <a:r>
              <a:rPr lang="en-US" sz="1600" dirty="0"/>
              <a:t>Product Quality</a:t>
            </a:r>
          </a:p>
          <a:p>
            <a:pPr lvl="1"/>
            <a:r>
              <a:rPr lang="en-US" sz="1600" dirty="0"/>
              <a:t>Product purity, potency, characterization  </a:t>
            </a:r>
          </a:p>
          <a:p>
            <a:pPr lvl="2"/>
            <a:r>
              <a:rPr lang="en-US" sz="1600" dirty="0"/>
              <a:t>Sterility - ≤3% positive products for incoming products</a:t>
            </a:r>
          </a:p>
          <a:p>
            <a:pPr lvl="2"/>
            <a:r>
              <a:rPr lang="en-US" sz="1600" dirty="0"/>
              <a:t>Viability - ≥ 70% post thaw</a:t>
            </a:r>
          </a:p>
          <a:p>
            <a:pPr lvl="2"/>
            <a:r>
              <a:rPr lang="en-US" sz="1600" dirty="0"/>
              <a:t>Product counts - ≥ 70% recovery post processing</a:t>
            </a:r>
          </a:p>
          <a:p>
            <a:pPr lvl="2"/>
            <a:r>
              <a:rPr lang="en-US" sz="1600" dirty="0"/>
              <a:t>Test turn around time PBCD34 ≤2Hours from receipt</a:t>
            </a:r>
          </a:p>
          <a:p>
            <a:r>
              <a:rPr lang="en-US" sz="1600" dirty="0"/>
              <a:t>Patient Outcomes</a:t>
            </a:r>
          </a:p>
          <a:p>
            <a:pPr lvl="1"/>
            <a:r>
              <a:rPr lang="en-US" sz="1600" dirty="0"/>
              <a:t>Adverse Events (expected and Unexpected)</a:t>
            </a:r>
          </a:p>
          <a:p>
            <a:pPr lvl="1"/>
            <a:r>
              <a:rPr lang="en-US" sz="1600" dirty="0"/>
              <a:t>Engraftment </a:t>
            </a:r>
          </a:p>
          <a:p>
            <a:r>
              <a:rPr lang="en-US" sz="1600" dirty="0"/>
              <a:t>Facility &amp; Equipment compliance</a:t>
            </a:r>
          </a:p>
          <a:p>
            <a:pPr lvl="1"/>
            <a:r>
              <a:rPr lang="en-US" sz="1600" dirty="0"/>
              <a:t>On-going ISO-5/7 classification </a:t>
            </a:r>
          </a:p>
          <a:p>
            <a:pPr lvl="1"/>
            <a:r>
              <a:rPr lang="en-US" sz="1600" dirty="0"/>
              <a:t>On-going equipment calibrations, quality control, PMs</a:t>
            </a:r>
          </a:p>
          <a:p>
            <a:pPr lvl="1"/>
            <a:r>
              <a:rPr lang="en-US" sz="1600" dirty="0"/>
              <a:t>Staff assessments with aseptic processing</a:t>
            </a:r>
          </a:p>
          <a:p>
            <a:r>
              <a:rPr lang="en-US" sz="1600" dirty="0"/>
              <a:t>Staff Training and On-going Assessments </a:t>
            </a:r>
          </a:p>
          <a:p>
            <a:pPr lvl="1"/>
            <a:r>
              <a:rPr lang="en-US" sz="1600" dirty="0"/>
              <a:t>Initial and Ongoing documentation</a:t>
            </a:r>
          </a:p>
          <a:p>
            <a:pPr lvl="1"/>
            <a:r>
              <a:rPr lang="en-US" sz="1600" dirty="0"/>
              <a:t>Competency / performance assessments</a:t>
            </a:r>
          </a:p>
          <a:p>
            <a:pPr lvl="1"/>
            <a:r>
              <a:rPr lang="en-US" sz="1600" dirty="0"/>
              <a:t>Aseptic processing and EM assessments</a:t>
            </a:r>
          </a:p>
        </p:txBody>
      </p:sp>
      <p:sp>
        <p:nvSpPr>
          <p:cNvPr id="20" name="Rectangle 19">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8F80D98-A59F-4BC3-A03A-DFED8DCB3A0F}"/>
              </a:ext>
            </a:extLst>
          </p:cNvPr>
          <p:cNvSpPr>
            <a:spLocks noGrp="1"/>
          </p:cNvSpPr>
          <p:nvPr>
            <p:ph type="sldNum" sz="quarter" idx="12"/>
          </p:nvPr>
        </p:nvSpPr>
        <p:spPr>
          <a:xfrm>
            <a:off x="10572750" y="6355080"/>
            <a:ext cx="1306147" cy="365125"/>
          </a:xfrm>
        </p:spPr>
        <p:txBody>
          <a:bodyPr>
            <a:normAutofit/>
          </a:bodyPr>
          <a:lstStyle/>
          <a:p>
            <a:pPr>
              <a:spcAft>
                <a:spcPts val="600"/>
              </a:spcAft>
            </a:pPr>
            <a:fld id="{B6F66D85-93EE-43D1-B540-8424751776B5}" type="slidenum">
              <a:rPr lang="en-US">
                <a:solidFill>
                  <a:prstClr val="black">
                    <a:alpha val="80000"/>
                  </a:prstClr>
                </a:solidFill>
              </a:rPr>
              <a:pPr>
                <a:spcAft>
                  <a:spcPts val="600"/>
                </a:spcAft>
              </a:pPr>
              <a:t>5</a:t>
            </a:fld>
            <a:endParaRPr lang="en-US">
              <a:solidFill>
                <a:prstClr val="black">
                  <a:alpha val="80000"/>
                </a:prstClr>
              </a:solidFill>
            </a:endParaRPr>
          </a:p>
        </p:txBody>
      </p:sp>
      <p:sp>
        <p:nvSpPr>
          <p:cNvPr id="24" name="Rectangle 23">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ABFE98DB-C727-4524-AAE0-2DD4FBD0E3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2608" y="432088"/>
            <a:ext cx="2677176" cy="2255522"/>
          </a:xfrm>
          <a:prstGeom prst="rect">
            <a:avLst/>
          </a:prstGeom>
        </p:spPr>
      </p:pic>
      <p:sp>
        <p:nvSpPr>
          <p:cNvPr id="26" name="Rectangle 25">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0A238F8-6FFD-4769-B795-B297B955B03A}"/>
              </a:ext>
            </a:extLst>
          </p:cNvPr>
          <p:cNvPicPr>
            <a:picLocks noChangeAspect="1"/>
          </p:cNvPicPr>
          <p:nvPr/>
        </p:nvPicPr>
        <p:blipFill>
          <a:blip r:embed="rId4"/>
          <a:stretch>
            <a:fillRect/>
          </a:stretch>
        </p:blipFill>
        <p:spPr>
          <a:xfrm>
            <a:off x="9183861" y="729842"/>
            <a:ext cx="2892024" cy="1626763"/>
          </a:xfrm>
          <a:prstGeom prst="rect">
            <a:avLst/>
          </a:prstGeom>
        </p:spPr>
      </p:pic>
      <p:pic>
        <p:nvPicPr>
          <p:cNvPr id="8" name="Picture 7">
            <a:extLst>
              <a:ext uri="{FF2B5EF4-FFF2-40B4-BE49-F238E27FC236}">
                <a16:creationId xmlns:a16="http://schemas.microsoft.com/office/drawing/2014/main" id="{8E418E01-0148-4542-B670-3020F6DB6C32}"/>
              </a:ext>
            </a:extLst>
          </p:cNvPr>
          <p:cNvPicPr>
            <a:picLocks noChangeAspect="1"/>
          </p:cNvPicPr>
          <p:nvPr/>
        </p:nvPicPr>
        <p:blipFill>
          <a:blip r:embed="rId5"/>
          <a:stretch>
            <a:fillRect/>
          </a:stretch>
        </p:blipFill>
        <p:spPr>
          <a:xfrm>
            <a:off x="6868536" y="3796452"/>
            <a:ext cx="4550928" cy="2559898"/>
          </a:xfrm>
          <a:prstGeom prst="rect">
            <a:avLst/>
          </a:prstGeom>
        </p:spPr>
      </p:pic>
    </p:spTree>
    <p:extLst>
      <p:ext uri="{BB962C8B-B14F-4D97-AF65-F5344CB8AC3E}">
        <p14:creationId xmlns:p14="http://schemas.microsoft.com/office/powerpoint/2010/main" val="353294905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A383C-D98E-4CB9-8A21-1BE4C0B8F941}"/>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b="1">
                <a:solidFill>
                  <a:srgbClr val="FFFFFF"/>
                </a:solidFill>
              </a:rPr>
              <a:t>Cell Dose for HPC-M and HPC-A</a:t>
            </a:r>
          </a:p>
        </p:txBody>
      </p:sp>
      <p:pic>
        <p:nvPicPr>
          <p:cNvPr id="5" name="Content Placeholder 4">
            <a:extLst>
              <a:ext uri="{FF2B5EF4-FFF2-40B4-BE49-F238E27FC236}">
                <a16:creationId xmlns:a16="http://schemas.microsoft.com/office/drawing/2014/main" id="{1E5D1C1B-65D8-4B6F-998C-29B48BBAE6F6}"/>
              </a:ext>
            </a:extLst>
          </p:cNvPr>
          <p:cNvPicPr>
            <a:picLocks noGrp="1" noChangeAspect="1"/>
          </p:cNvPicPr>
          <p:nvPr>
            <p:ph idx="1"/>
          </p:nvPr>
        </p:nvPicPr>
        <p:blipFill>
          <a:blip r:embed="rId2"/>
          <a:stretch>
            <a:fillRect/>
          </a:stretch>
        </p:blipFill>
        <p:spPr>
          <a:xfrm>
            <a:off x="1054177" y="307731"/>
            <a:ext cx="3987643" cy="3997637"/>
          </a:xfrm>
          <a:prstGeom prst="rect">
            <a:avLst/>
          </a:prstGeom>
        </p:spPr>
      </p:pic>
      <p:pic>
        <p:nvPicPr>
          <p:cNvPr id="7" name="Content Placeholder 3">
            <a:extLst>
              <a:ext uri="{FF2B5EF4-FFF2-40B4-BE49-F238E27FC236}">
                <a16:creationId xmlns:a16="http://schemas.microsoft.com/office/drawing/2014/main" id="{671AA45C-8448-4102-A1DC-4DC614B5B1C6}"/>
              </a:ext>
            </a:extLst>
          </p:cNvPr>
          <p:cNvPicPr>
            <a:picLocks noChangeAspect="1"/>
          </p:cNvPicPr>
          <p:nvPr/>
        </p:nvPicPr>
        <p:blipFill>
          <a:blip r:embed="rId3"/>
          <a:stretch>
            <a:fillRect/>
          </a:stretch>
        </p:blipFill>
        <p:spPr>
          <a:xfrm>
            <a:off x="6236186" y="557907"/>
            <a:ext cx="5706018" cy="3657599"/>
          </a:xfrm>
          <a:prstGeom prst="rect">
            <a:avLst/>
          </a:prstGeom>
        </p:spPr>
      </p:pic>
      <p:cxnSp>
        <p:nvCxnSpPr>
          <p:cNvPr id="21"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94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A20ED8-F4FA-47FB-84DF-1F5DB967B908}"/>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b="1">
                <a:solidFill>
                  <a:srgbClr val="FFFFFF"/>
                </a:solidFill>
              </a:rPr>
              <a:t>Median Time to Engraftment</a:t>
            </a:r>
          </a:p>
        </p:txBody>
      </p:sp>
      <p:pic>
        <p:nvPicPr>
          <p:cNvPr id="10" name="Content Placeholder 9">
            <a:extLst>
              <a:ext uri="{FF2B5EF4-FFF2-40B4-BE49-F238E27FC236}">
                <a16:creationId xmlns:a16="http://schemas.microsoft.com/office/drawing/2014/main" id="{D9C1E3DA-3601-49CA-8429-4D930B47BD6E}"/>
              </a:ext>
            </a:extLst>
          </p:cNvPr>
          <p:cNvPicPr>
            <a:picLocks noGrp="1" noChangeAspect="1"/>
          </p:cNvPicPr>
          <p:nvPr>
            <p:ph idx="1"/>
          </p:nvPr>
        </p:nvPicPr>
        <p:blipFill>
          <a:blip r:embed="rId2"/>
          <a:stretch>
            <a:fillRect/>
          </a:stretch>
        </p:blipFill>
        <p:spPr>
          <a:xfrm>
            <a:off x="320040" y="485637"/>
            <a:ext cx="5455917" cy="3641824"/>
          </a:xfrm>
          <a:prstGeom prst="rect">
            <a:avLst/>
          </a:prstGeom>
        </p:spPr>
      </p:pic>
      <p:pic>
        <p:nvPicPr>
          <p:cNvPr id="7" name="Content Placeholder 3">
            <a:extLst>
              <a:ext uri="{FF2B5EF4-FFF2-40B4-BE49-F238E27FC236}">
                <a16:creationId xmlns:a16="http://schemas.microsoft.com/office/drawing/2014/main" id="{B9D5FA44-8773-4F64-9F4D-E0DF67473BF0}"/>
              </a:ext>
            </a:extLst>
          </p:cNvPr>
          <p:cNvPicPr>
            <a:picLocks noChangeAspect="1"/>
          </p:cNvPicPr>
          <p:nvPr/>
        </p:nvPicPr>
        <p:blipFill>
          <a:blip r:embed="rId3"/>
          <a:stretch>
            <a:fillRect/>
          </a:stretch>
        </p:blipFill>
        <p:spPr>
          <a:xfrm>
            <a:off x="6198733" y="764173"/>
            <a:ext cx="5902222" cy="3078655"/>
          </a:xfrm>
          <a:prstGeom prst="rect">
            <a:avLst/>
          </a:prstGeom>
        </p:spPr>
      </p:pic>
      <p:cxnSp>
        <p:nvCxnSpPr>
          <p:cNvPr id="30" name="Straight Connector 29">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817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9D1A61A-11D6-4F8F-93F7-FF3188FB4277}"/>
              </a:ext>
            </a:extLst>
          </p:cNvPr>
          <p:cNvSpPr>
            <a:spLocks noGrp="1"/>
          </p:cNvSpPr>
          <p:nvPr>
            <p:ph type="title"/>
          </p:nvPr>
        </p:nvSpPr>
        <p:spPr>
          <a:xfrm>
            <a:off x="194553" y="2053641"/>
            <a:ext cx="4610911" cy="2760098"/>
          </a:xfrm>
        </p:spPr>
        <p:txBody>
          <a:bodyPr>
            <a:normAutofit/>
          </a:bodyPr>
          <a:lstStyle/>
          <a:p>
            <a:r>
              <a:rPr lang="en-US" sz="3700" b="1" dirty="0">
                <a:solidFill>
                  <a:srgbClr val="FFFFFF"/>
                </a:solidFill>
              </a:rPr>
              <a:t>Quality Initiative #1 – </a:t>
            </a:r>
            <a:br>
              <a:rPr lang="en-US" sz="3700" b="1" dirty="0">
                <a:solidFill>
                  <a:srgbClr val="FFFFFF"/>
                </a:solidFill>
              </a:rPr>
            </a:br>
            <a:br>
              <a:rPr lang="en-US" sz="3700" b="1" dirty="0">
                <a:solidFill>
                  <a:srgbClr val="FFFFFF"/>
                </a:solidFill>
              </a:rPr>
            </a:br>
            <a:r>
              <a:rPr lang="en-US" sz="3700" b="1" dirty="0">
                <a:solidFill>
                  <a:srgbClr val="FFFFFF"/>
                </a:solidFill>
              </a:rPr>
              <a:t>Changes to Autologous Collection Targets Multiple Myeloma</a:t>
            </a:r>
          </a:p>
        </p:txBody>
      </p:sp>
      <p:sp>
        <p:nvSpPr>
          <p:cNvPr id="5" name="Content Placeholder 4">
            <a:extLst>
              <a:ext uri="{FF2B5EF4-FFF2-40B4-BE49-F238E27FC236}">
                <a16:creationId xmlns:a16="http://schemas.microsoft.com/office/drawing/2014/main" id="{48411F73-73C6-4CAA-BAA8-2F3C34D406FB}"/>
              </a:ext>
            </a:extLst>
          </p:cNvPr>
          <p:cNvSpPr>
            <a:spLocks noGrp="1"/>
          </p:cNvSpPr>
          <p:nvPr>
            <p:ph idx="1"/>
          </p:nvPr>
        </p:nvSpPr>
        <p:spPr>
          <a:xfrm>
            <a:off x="5525310" y="1026820"/>
            <a:ext cx="6546447" cy="5831179"/>
          </a:xfrm>
        </p:spPr>
        <p:txBody>
          <a:bodyPr anchor="ctr">
            <a:noAutofit/>
          </a:bodyPr>
          <a:lstStyle/>
          <a:p>
            <a:pPr marL="0" indent="0">
              <a:buNone/>
            </a:pPr>
            <a:r>
              <a:rPr lang="en-US" sz="1600" b="1" dirty="0">
                <a:solidFill>
                  <a:srgbClr val="000000"/>
                </a:solidFill>
              </a:rPr>
              <a:t>Team Participants: Sarah Nikiforow, </a:t>
            </a:r>
            <a:r>
              <a:rPr lang="en-US" sz="1600" dirty="0">
                <a:solidFill>
                  <a:srgbClr val="000000"/>
                </a:solidFill>
              </a:rPr>
              <a:t>Sara Close, Justin Solle, Cell Therapy VP, Cell Therapy QA, </a:t>
            </a:r>
            <a:r>
              <a:rPr lang="en-US" sz="1600" b="1" dirty="0">
                <a:solidFill>
                  <a:srgbClr val="000000"/>
                </a:solidFill>
              </a:rPr>
              <a:t>CMCF</a:t>
            </a:r>
            <a:r>
              <a:rPr lang="en-US" sz="1600" dirty="0">
                <a:solidFill>
                  <a:srgbClr val="000000"/>
                </a:solidFill>
              </a:rPr>
              <a:t>, Kraft Apheresis, Myeloma MDs &amp; nursing</a:t>
            </a:r>
          </a:p>
          <a:p>
            <a:pPr marL="0" indent="0">
              <a:buNone/>
            </a:pPr>
            <a:endParaRPr lang="en-US" sz="1600" b="1" dirty="0">
              <a:solidFill>
                <a:srgbClr val="000000"/>
              </a:solidFill>
            </a:endParaRPr>
          </a:p>
          <a:p>
            <a:pPr marL="0" indent="0">
              <a:buNone/>
            </a:pPr>
            <a:r>
              <a:rPr lang="en-US" sz="1600" b="1" dirty="0">
                <a:solidFill>
                  <a:srgbClr val="000000"/>
                </a:solidFill>
              </a:rPr>
              <a:t>Goal: </a:t>
            </a:r>
            <a:r>
              <a:rPr lang="en-US" sz="1600" dirty="0">
                <a:solidFill>
                  <a:srgbClr val="000000"/>
                </a:solidFill>
              </a:rPr>
              <a:t> feasibility of reducing and standardizing autologous collection targets for lymphoma and myeloma patients undergoing autologous stem cell transplant.</a:t>
            </a:r>
          </a:p>
          <a:p>
            <a:r>
              <a:rPr lang="en-US" sz="1600" dirty="0">
                <a:solidFill>
                  <a:srgbClr val="000000"/>
                </a:solidFill>
              </a:rPr>
              <a:t>Previously, standardized pre-apheresis evaluation and mobilizing agents</a:t>
            </a:r>
          </a:p>
          <a:p>
            <a:r>
              <a:rPr lang="en-US" sz="1600" dirty="0">
                <a:solidFill>
                  <a:srgbClr val="000000"/>
                </a:solidFill>
              </a:rPr>
              <a:t>Previously, revised collection day maxima and targets for relevant ages</a:t>
            </a:r>
          </a:p>
          <a:p>
            <a:r>
              <a:rPr lang="en-US" sz="1600" dirty="0">
                <a:solidFill>
                  <a:srgbClr val="000000"/>
                </a:solidFill>
              </a:rPr>
              <a:t>Current effort, limiting collection targets for myeloma patients &lt;65 year old to 1 “transplant” collection</a:t>
            </a:r>
          </a:p>
          <a:p>
            <a:pPr marL="0" indent="0">
              <a:buNone/>
            </a:pPr>
            <a:endParaRPr lang="en-US" sz="1600" b="1" dirty="0">
              <a:solidFill>
                <a:srgbClr val="000000"/>
              </a:solidFill>
            </a:endParaRPr>
          </a:p>
          <a:p>
            <a:pPr marL="0" indent="0">
              <a:buNone/>
            </a:pPr>
            <a:r>
              <a:rPr lang="en-US" sz="1600" b="1" dirty="0">
                <a:solidFill>
                  <a:srgbClr val="000000"/>
                </a:solidFill>
              </a:rPr>
              <a:t>Rationale: </a:t>
            </a:r>
            <a:r>
              <a:rPr lang="en-US" sz="1600" dirty="0">
                <a:solidFill>
                  <a:srgbClr val="000000"/>
                </a:solidFill>
              </a:rPr>
              <a:t>Patient safety, minimizing wait times, apheresis events, DMSO exposure and infusion reactions</a:t>
            </a:r>
          </a:p>
          <a:p>
            <a:r>
              <a:rPr lang="en-US" sz="1600" dirty="0">
                <a:solidFill>
                  <a:srgbClr val="000000"/>
                </a:solidFill>
              </a:rPr>
              <a:t>Optimizing CMCF workflow and product storage requirements </a:t>
            </a:r>
          </a:p>
          <a:p>
            <a:r>
              <a:rPr lang="en-US" sz="1600" dirty="0">
                <a:solidFill>
                  <a:srgbClr val="000000"/>
                </a:solidFill>
              </a:rPr>
              <a:t>Providing opportunities for future growth</a:t>
            </a:r>
          </a:p>
          <a:p>
            <a:pPr marL="0" indent="0">
              <a:spcBef>
                <a:spcPts val="0"/>
              </a:spcBef>
              <a:buNone/>
            </a:pPr>
            <a:endParaRPr lang="en-US" sz="1600" b="1" dirty="0">
              <a:solidFill>
                <a:srgbClr val="000000"/>
              </a:solidFill>
            </a:endParaRPr>
          </a:p>
          <a:p>
            <a:pPr marL="0" indent="0">
              <a:spcBef>
                <a:spcPts val="0"/>
              </a:spcBef>
              <a:buNone/>
            </a:pPr>
            <a:r>
              <a:rPr lang="en-US" sz="1600" b="1" dirty="0">
                <a:solidFill>
                  <a:srgbClr val="000000"/>
                </a:solidFill>
              </a:rPr>
              <a:t>Steps:</a:t>
            </a:r>
            <a:r>
              <a:rPr lang="en-US" sz="1600" dirty="0">
                <a:solidFill>
                  <a:srgbClr val="000000"/>
                </a:solidFill>
              </a:rPr>
              <a:t>	</a:t>
            </a:r>
          </a:p>
          <a:p>
            <a:pPr>
              <a:spcBef>
                <a:spcPts val="0"/>
              </a:spcBef>
            </a:pPr>
            <a:r>
              <a:rPr lang="en-US" sz="1600" dirty="0">
                <a:solidFill>
                  <a:srgbClr val="000000"/>
                </a:solidFill>
              </a:rPr>
              <a:t>Review of clinical and resource practice patterns for the last 4 years with myeloma MDs</a:t>
            </a:r>
          </a:p>
          <a:p>
            <a:pPr>
              <a:spcBef>
                <a:spcPts val="0"/>
              </a:spcBef>
            </a:pPr>
            <a:r>
              <a:rPr lang="en-US" sz="1600" dirty="0">
                <a:solidFill>
                  <a:srgbClr val="000000"/>
                </a:solidFill>
              </a:rPr>
              <a:t>Proposal for safety and efficiency</a:t>
            </a:r>
          </a:p>
          <a:p>
            <a:pPr>
              <a:spcBef>
                <a:spcPts val="0"/>
              </a:spcBef>
            </a:pPr>
            <a:r>
              <a:rPr lang="en-US" sz="1600" dirty="0">
                <a:solidFill>
                  <a:srgbClr val="000000"/>
                </a:solidFill>
              </a:rPr>
              <a:t>Initiate practice changes and plan reevaluation</a:t>
            </a:r>
          </a:p>
        </p:txBody>
      </p:sp>
      <p:sp>
        <p:nvSpPr>
          <p:cNvPr id="2" name="Rectangle 1">
            <a:extLst>
              <a:ext uri="{FF2B5EF4-FFF2-40B4-BE49-F238E27FC236}">
                <a16:creationId xmlns:a16="http://schemas.microsoft.com/office/drawing/2014/main" id="{AFFD4FCC-8637-4A70-A595-385FB096EDB2}"/>
              </a:ext>
            </a:extLst>
          </p:cNvPr>
          <p:cNvSpPr/>
          <p:nvPr/>
        </p:nvSpPr>
        <p:spPr>
          <a:xfrm>
            <a:off x="4286774" y="103491"/>
            <a:ext cx="7784984" cy="923330"/>
          </a:xfrm>
          <a:prstGeom prst="rect">
            <a:avLst/>
          </a:prstGeom>
        </p:spPr>
        <p:txBody>
          <a:bodyPr wrap="square">
            <a:spAutoFit/>
          </a:bodyPr>
          <a:lstStyle/>
          <a:p>
            <a:pPr algn="ctr"/>
            <a:r>
              <a:rPr lang="en-US" b="1" dirty="0">
                <a:solidFill>
                  <a:srgbClr val="000000"/>
                </a:solidFill>
              </a:rPr>
              <a:t>Continuous Quality Improvement</a:t>
            </a:r>
            <a:r>
              <a:rPr lang="en-US" dirty="0">
                <a:solidFill>
                  <a:srgbClr val="000000"/>
                </a:solidFill>
              </a:rPr>
              <a:t>: </a:t>
            </a:r>
          </a:p>
          <a:p>
            <a:pPr algn="ctr"/>
            <a:r>
              <a:rPr lang="en-US" dirty="0">
                <a:solidFill>
                  <a:srgbClr val="000000"/>
                </a:solidFill>
              </a:rPr>
              <a:t> Meeting the increasing demand for apheresis and CMCF resources  while improving safety and access for patients</a:t>
            </a:r>
          </a:p>
        </p:txBody>
      </p:sp>
    </p:spTree>
    <p:extLst>
      <p:ext uri="{BB962C8B-B14F-4D97-AF65-F5344CB8AC3E}">
        <p14:creationId xmlns:p14="http://schemas.microsoft.com/office/powerpoint/2010/main" val="467395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D1A61A-11D6-4F8F-93F7-FF3188FB4277}"/>
              </a:ext>
            </a:extLst>
          </p:cNvPr>
          <p:cNvSpPr>
            <a:spLocks noGrp="1"/>
          </p:cNvSpPr>
          <p:nvPr>
            <p:ph type="title"/>
          </p:nvPr>
        </p:nvSpPr>
        <p:spPr>
          <a:xfrm>
            <a:off x="293615" y="228601"/>
            <a:ext cx="11367082" cy="437225"/>
          </a:xfrm>
        </p:spPr>
        <p:txBody>
          <a:bodyPr>
            <a:noAutofit/>
          </a:bodyPr>
          <a:lstStyle/>
          <a:p>
            <a:pPr algn="ctr"/>
            <a:r>
              <a:rPr lang="en-US" sz="3200" b="1" dirty="0"/>
              <a:t>Quality Initiative #1 </a:t>
            </a:r>
            <a:br>
              <a:rPr lang="en-US" sz="3200" b="1" dirty="0"/>
            </a:br>
            <a:r>
              <a:rPr lang="en-US" sz="3200" b="1" dirty="0"/>
              <a:t>Changes to Autologous Collection Targets for Multiple Myeloma </a:t>
            </a:r>
          </a:p>
        </p:txBody>
      </p:sp>
      <p:sp>
        <p:nvSpPr>
          <p:cNvPr id="5" name="Content Placeholder 4">
            <a:extLst>
              <a:ext uri="{FF2B5EF4-FFF2-40B4-BE49-F238E27FC236}">
                <a16:creationId xmlns:a16="http://schemas.microsoft.com/office/drawing/2014/main" id="{48411F73-73C6-4CAA-BAA8-2F3C34D406FB}"/>
              </a:ext>
            </a:extLst>
          </p:cNvPr>
          <p:cNvSpPr>
            <a:spLocks noGrp="1"/>
          </p:cNvSpPr>
          <p:nvPr>
            <p:ph idx="1"/>
          </p:nvPr>
        </p:nvSpPr>
        <p:spPr>
          <a:xfrm>
            <a:off x="398532" y="1163732"/>
            <a:ext cx="4869754" cy="5832513"/>
          </a:xfrm>
        </p:spPr>
        <p:txBody>
          <a:bodyPr>
            <a:normAutofit fontScale="77500" lnSpcReduction="20000"/>
          </a:bodyPr>
          <a:lstStyle/>
          <a:p>
            <a:pPr marL="0" indent="0">
              <a:buNone/>
            </a:pPr>
            <a:r>
              <a:rPr lang="en-US" b="1" dirty="0"/>
              <a:t>Collection days: </a:t>
            </a:r>
          </a:p>
          <a:p>
            <a:r>
              <a:rPr lang="en-US" dirty="0"/>
              <a:t>Mean collection days decreased from 2.13 to 1.45 days =</a:t>
            </a:r>
            <a:br>
              <a:rPr lang="en-US" dirty="0"/>
            </a:br>
            <a:endParaRPr lang="en-US" sz="900" dirty="0"/>
          </a:p>
          <a:p>
            <a:pPr marL="0" indent="0">
              <a:buNone/>
            </a:pPr>
            <a:r>
              <a:rPr lang="en-US" b="1" dirty="0"/>
              <a:t>Reduction in technician time:</a:t>
            </a:r>
          </a:p>
          <a:p>
            <a:r>
              <a:rPr lang="en-US" dirty="0"/>
              <a:t>Reduced processing time by 23% per myeloma patient (5.45 hours to 4.5 hours)</a:t>
            </a:r>
          </a:p>
          <a:p>
            <a:pPr marL="0" indent="0">
              <a:buNone/>
            </a:pPr>
            <a:endParaRPr lang="en-US" sz="1100" b="1" dirty="0"/>
          </a:p>
          <a:p>
            <a:pPr marL="0" indent="0">
              <a:buNone/>
            </a:pPr>
            <a:r>
              <a:rPr lang="en-US" b="1" dirty="0"/>
              <a:t>Storage: </a:t>
            </a:r>
            <a:endParaRPr lang="en-US" dirty="0"/>
          </a:p>
          <a:p>
            <a:r>
              <a:rPr lang="en-US" dirty="0"/>
              <a:t>Excess bags in storage decreased from 3.2 to 2.5 excess bags/patient</a:t>
            </a:r>
            <a:br>
              <a:rPr lang="en-US" dirty="0"/>
            </a:br>
            <a:endParaRPr lang="en-US" sz="1000" dirty="0"/>
          </a:p>
          <a:p>
            <a:pPr marL="0" indent="0">
              <a:buNone/>
            </a:pPr>
            <a:r>
              <a:rPr lang="en-US" b="1" dirty="0"/>
              <a:t>Collection events: </a:t>
            </a:r>
          </a:p>
          <a:p>
            <a:r>
              <a:rPr lang="en-US" dirty="0"/>
              <a:t>Facilitated 240% increase in CAR-T collections in this time period</a:t>
            </a:r>
            <a:endParaRPr lang="en-US" sz="1400" dirty="0"/>
          </a:p>
          <a:p>
            <a:r>
              <a:rPr lang="en-US" dirty="0"/>
              <a:t>Enabled totally revamping of Kraft apheresis schedule for all products</a:t>
            </a:r>
            <a:endParaRPr lang="en-US" sz="1400" dirty="0"/>
          </a:p>
          <a:p>
            <a:endParaRPr lang="en-US" sz="1400" dirty="0"/>
          </a:p>
          <a:p>
            <a:pPr marL="0" indent="0">
              <a:buNone/>
            </a:pPr>
            <a:r>
              <a:rPr lang="en-US" sz="1400" dirty="0"/>
              <a:t>Data represents MM auto &lt;65 </a:t>
            </a:r>
            <a:r>
              <a:rPr lang="en-US" sz="1400" dirty="0" err="1"/>
              <a:t>yo</a:t>
            </a:r>
            <a:r>
              <a:rPr lang="en-US" sz="1400" dirty="0"/>
              <a:t> collections, data compared between July – Dec. 2017 and between Feb – July 2018 (7 month periods)</a:t>
            </a:r>
          </a:p>
        </p:txBody>
      </p:sp>
      <p:pic>
        <p:nvPicPr>
          <p:cNvPr id="3" name="Picture 2">
            <a:extLst>
              <a:ext uri="{FF2B5EF4-FFF2-40B4-BE49-F238E27FC236}">
                <a16:creationId xmlns:a16="http://schemas.microsoft.com/office/drawing/2014/main" id="{C73CABBE-034F-49F0-A419-50283D54E4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4302" y="1163732"/>
            <a:ext cx="5887546" cy="3441032"/>
          </a:xfrm>
          <a:prstGeom prst="rect">
            <a:avLst/>
          </a:prstGeom>
        </p:spPr>
      </p:pic>
      <p:sp>
        <p:nvSpPr>
          <p:cNvPr id="6" name="TextBox 5">
            <a:extLst>
              <a:ext uri="{FF2B5EF4-FFF2-40B4-BE49-F238E27FC236}">
                <a16:creationId xmlns:a16="http://schemas.microsoft.com/office/drawing/2014/main" id="{D6B59B3A-70A7-4AE4-96EC-BA55596D0E48}"/>
              </a:ext>
            </a:extLst>
          </p:cNvPr>
          <p:cNvSpPr txBox="1"/>
          <p:nvPr/>
        </p:nvSpPr>
        <p:spPr>
          <a:xfrm>
            <a:off x="5507198" y="4819068"/>
            <a:ext cx="6286270" cy="1446550"/>
          </a:xfrm>
          <a:prstGeom prst="rect">
            <a:avLst/>
          </a:prstGeom>
          <a:noFill/>
        </p:spPr>
        <p:txBody>
          <a:bodyPr wrap="square" rtlCol="0">
            <a:spAutoFit/>
          </a:bodyPr>
          <a:lstStyle/>
          <a:p>
            <a:r>
              <a:rPr lang="en-US" sz="2200" dirty="0">
                <a:solidFill>
                  <a:schemeClr val="tx1">
                    <a:lumMod val="65000"/>
                    <a:lumOff val="35000"/>
                  </a:schemeClr>
                </a:solidFill>
              </a:rPr>
              <a:t>Changes in collection target increased the percentage of autologous HPC(A) collections for MM patients under 65 completing in 1 day from 31% to 66% =&gt; improved patient safety</a:t>
            </a:r>
          </a:p>
        </p:txBody>
      </p:sp>
    </p:spTree>
    <p:extLst>
      <p:ext uri="{BB962C8B-B14F-4D97-AF65-F5344CB8AC3E}">
        <p14:creationId xmlns:p14="http://schemas.microsoft.com/office/powerpoint/2010/main" val="3280259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905</Words>
  <Application>Microsoft Office PowerPoint</Application>
  <PresentationFormat>Widescreen</PresentationFormat>
  <Paragraphs>204</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Dana Farber Cancer Institute Connell &amp; O’Reilly Families Cell Manipulation Core Facility</vt:lpstr>
      <vt:lpstr>Overview of CMCF</vt:lpstr>
      <vt:lpstr>PowerPoint Presentation</vt:lpstr>
      <vt:lpstr>Licenses, Accreditations and Registrations</vt:lpstr>
      <vt:lpstr>Key Quality Metrics</vt:lpstr>
      <vt:lpstr>Cell Dose for HPC-M and HPC-A</vt:lpstr>
      <vt:lpstr>Median Time to Engraftment</vt:lpstr>
      <vt:lpstr>Quality Initiative #1 –   Changes to Autologous Collection Targets Multiple Myeloma</vt:lpstr>
      <vt:lpstr>Quality Initiative #1  Changes to Autologous Collection Targets for Multiple Myeloma </vt:lpstr>
      <vt:lpstr>Quality Initiative #2 – Improved Communication</vt:lpstr>
      <vt:lpstr>Quality Initiative #3 – Stem Cell Enumeration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Dana Farber Cancer Institute Connell &amp; O’Reilly Families Cell Manipulation Core Facility</dc:title>
  <dc:creator>Sturtevant, Olive J.</dc:creator>
  <cp:lastModifiedBy>Sturtevant, Olive J.</cp:lastModifiedBy>
  <cp:revision>5</cp:revision>
  <dcterms:created xsi:type="dcterms:W3CDTF">2019-08-12T12:15:54Z</dcterms:created>
  <dcterms:modified xsi:type="dcterms:W3CDTF">2019-08-12T17:45:43Z</dcterms:modified>
</cp:coreProperties>
</file>